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image" Target="../media/image-3-11.png"/><Relationship Id="rId12" Type="http://schemas.openxmlformats.org/officeDocument/2006/relationships/image" Target="../media/image-3-12.sv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image" Target="../media/image-4-7.png"/><Relationship Id="rId8" Type="http://schemas.openxmlformats.org/officeDocument/2006/relationships/image" Target="../media/image-4-8.sv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325" y="1800225"/>
            <a:ext cx="895350" cy="5524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38413" y="2523641"/>
            <a:ext cx="3467100" cy="366712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880"/>
              </a:lnSpc>
              <a:spcAft>
                <a:spcPts val="96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Cowork-Local BamBOO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3452775" y="3010793"/>
            <a:ext cx="2238375" cy="23812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60"/>
              </a:lnSpc>
              <a:spcAft>
                <a:spcPts val="750"/>
              </a:spcAft>
              <a:buNone/>
            </a:pPr>
            <a:r>
              <a:rPr lang="en-US" sz="12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Enterprise AI Business Assistant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8692009" y="4972794"/>
            <a:ext cx="338137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1 / 11</a:t>
            </a:r>
            <a:endParaRPr lang="en-US" sz="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2900"/>
            <a:ext cx="8229600" cy="3429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spcAft>
                <a:spcPts val="900"/>
              </a:spcAft>
              <a:buNone/>
            </a:pPr>
            <a:r>
              <a:rPr lang="en-US" sz="22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Mục đích ứng dụng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856804"/>
            <a:ext cx="4057650" cy="3576637"/>
          </a:xfrm>
          <a:prstGeom prst="roundRect">
            <a:avLst>
              <a:gd name="adj" fmla="val 545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81038" y="1042504"/>
            <a:ext cx="360997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Vấn đề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629150" y="856804"/>
            <a:ext cx="4057650" cy="3576637"/>
          </a:xfrm>
          <a:prstGeom prst="roundRect">
            <a:avLst>
              <a:gd name="adj" fmla="val 545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852988" y="1042504"/>
            <a:ext cx="360997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Giải pháp — Cowork-Local BamBOO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92009" y="4972794"/>
            <a:ext cx="338137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2 / 13</a:t>
            </a:r>
            <a:endParaRPr lang="en-US" sz="500" dirty="0"/>
          </a:p>
        </p:txBody>
      </p:sp>
      <p:sp>
        <p:nvSpPr>
          <p:cNvPr id="9" name="Text 7"/>
          <p:cNvSpPr/>
          <p:nvPr/>
        </p:nvSpPr>
        <p:spPr>
          <a:xfrm>
            <a:off x="681038" y="1447391"/>
            <a:ext cx="3609975" cy="238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Nhân viên văn phòng cần AI hỗ trợ tác vụ hàng ngày: tổng hợp báo cáo, phân tích dữ liệu, tạo tài liệu.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Giải pháp hiện tại quá đơn giản (chat thuần túy) hoặc quá phức tạp (cần kiến thức lập trình).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Thiếu công cụ AI </a:t>
            </a:r>
            <a:pPr algn="l" indent="0" marL="0">
              <a:lnSpc>
                <a:spcPts val="1849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doanh nghiệp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: bảo mật, quản lý tài khoản, tích hợp hệ thống văn phòng.</a:t>
            </a:r>
            <a:endParaRPr lang="en-US" sz="1275" dirty="0"/>
          </a:p>
        </p:txBody>
      </p:sp>
      <p:sp>
        <p:nvSpPr>
          <p:cNvPr id="10" name="Text 8"/>
          <p:cNvSpPr/>
          <p:nvPr/>
        </p:nvSpPr>
        <p:spPr>
          <a:xfrm>
            <a:off x="4852988" y="1446870"/>
            <a:ext cx="3609975" cy="2662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Ứng dụng desktop AI đa năng cho doanh nghiệp.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Hỗ trợ 3 ngôn ngữ: Việt, Anh, Nhật.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Tích hợp Microsoft 365 (OneDrive, SharePoint).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Quản lý tài khoản (Admin/Sub-admin/User), phân quyền, giám sát chi phí.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Không cần kiến thức lập trình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— dùng như chat, kết quả là file thực tế.</a:t>
            </a:r>
            <a:endParaRPr lang="en-US" sz="1275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2900"/>
            <a:ext cx="8229600" cy="3429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spcAft>
                <a:spcPts val="900"/>
              </a:spcAft>
              <a:buNone/>
            </a:pPr>
            <a:r>
              <a:rPr lang="en-US" sz="22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Kiến trúc tổng quan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6009" y="856171"/>
            <a:ext cx="2024062" cy="1843088"/>
          </a:xfrm>
          <a:prstGeom prst="roundRect">
            <a:avLst>
              <a:gd name="adj" fmla="val 1282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6972" y="939254"/>
            <a:ext cx="1862137" cy="17621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04"/>
              </a:lnSpc>
              <a:spcAft>
                <a:spcPts val="300"/>
              </a:spcAft>
              <a:buNone/>
            </a:pPr>
            <a:r>
              <a:rPr lang="en-US" sz="7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UI Layer (PySide6/Qt)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536972" y="1154683"/>
            <a:ext cx="1862137" cy="285750"/>
          </a:xfrm>
          <a:prstGeom prst="roundRect">
            <a:avLst>
              <a:gd name="adj" fmla="val 10667"/>
            </a:avLst>
          </a:prstGeom>
          <a:solidFill>
            <a:srgbClr val="DBEAFE"/>
          </a:solidFill>
          <a:ln w="4763">
            <a:solidFill>
              <a:srgbClr val="93C5FD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1E40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Dashboard</a:t>
            </a:r>
            <a:pPr algn="ctr" indent="0" marL="0">
              <a:lnSpc>
                <a:spcPts val="677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thống kê chi phí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536972" y="1464394"/>
            <a:ext cx="1862137" cy="285750"/>
          </a:xfrm>
          <a:prstGeom prst="roundRect">
            <a:avLst>
              <a:gd name="adj" fmla="val 10667"/>
            </a:avLst>
          </a:prstGeom>
          <a:solidFill>
            <a:srgbClr val="DBEAFE"/>
          </a:solidFill>
          <a:ln w="4763">
            <a:solidFill>
              <a:srgbClr val="93C5FD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1E40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Schedule</a:t>
            </a:r>
            <a:pPr algn="ctr" indent="0" marL="0">
              <a:lnSpc>
                <a:spcPts val="677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Kanban board</a:t>
            </a:r>
            <a:endParaRPr lang="en-US" sz="600" dirty="0"/>
          </a:p>
        </p:txBody>
      </p:sp>
      <p:sp>
        <p:nvSpPr>
          <p:cNvPr id="8" name="Text 6"/>
          <p:cNvSpPr/>
          <p:nvPr/>
        </p:nvSpPr>
        <p:spPr>
          <a:xfrm>
            <a:off x="536972" y="1774106"/>
            <a:ext cx="1862137" cy="285750"/>
          </a:xfrm>
          <a:prstGeom prst="roundRect">
            <a:avLst>
              <a:gd name="adj" fmla="val 10667"/>
            </a:avLst>
          </a:prstGeom>
          <a:solidFill>
            <a:srgbClr val="DBEAFE"/>
          </a:solidFill>
          <a:ln w="4763">
            <a:solidFill>
              <a:srgbClr val="93C5FD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1E40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Workspace</a:t>
            </a:r>
            <a:pPr algn="ctr" indent="0" marL="0">
              <a:lnSpc>
                <a:spcPts val="677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5 sub-tabs</a:t>
            </a:r>
            <a:endParaRPr lang="en-US" sz="600" dirty="0"/>
          </a:p>
        </p:txBody>
      </p:sp>
      <p:sp>
        <p:nvSpPr>
          <p:cNvPr id="9" name="Text 7"/>
          <p:cNvSpPr/>
          <p:nvPr/>
        </p:nvSpPr>
        <p:spPr>
          <a:xfrm>
            <a:off x="536972" y="2083817"/>
            <a:ext cx="1862137" cy="285750"/>
          </a:xfrm>
          <a:prstGeom prst="roundRect">
            <a:avLst>
              <a:gd name="adj" fmla="val 10667"/>
            </a:avLst>
          </a:prstGeom>
          <a:solidFill>
            <a:srgbClr val="DBEAFE"/>
          </a:solidFill>
          <a:ln w="4763">
            <a:solidFill>
              <a:srgbClr val="93C5FD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1E40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Monitoring</a:t>
            </a:r>
            <a:pPr algn="ctr" indent="0" marL="0">
              <a:lnSpc>
                <a:spcPts val="677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Security · MCP · Logs</a:t>
            </a:r>
            <a:endParaRPr lang="en-US" sz="600" dirty="0"/>
          </a:p>
        </p:txBody>
      </p:sp>
      <p:sp>
        <p:nvSpPr>
          <p:cNvPr id="10" name="Text 8"/>
          <p:cNvSpPr/>
          <p:nvPr/>
        </p:nvSpPr>
        <p:spPr>
          <a:xfrm>
            <a:off x="536972" y="2393417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DBEAFE"/>
          </a:solidFill>
          <a:ln w="4763">
            <a:solidFill>
              <a:srgbClr val="93C5FD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1E40A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Settings · Login · Help</a:t>
            </a:r>
            <a:endParaRPr lang="en-US" sz="600" dirty="0"/>
          </a:p>
        </p:txBody>
      </p:sp>
      <p:sp>
        <p:nvSpPr>
          <p:cNvPr id="11" name="Shape 9"/>
          <p:cNvSpPr/>
          <p:nvPr/>
        </p:nvSpPr>
        <p:spPr>
          <a:xfrm>
            <a:off x="2525316" y="858403"/>
            <a:ext cx="2024062" cy="1976437"/>
          </a:xfrm>
          <a:prstGeom prst="roundRect">
            <a:avLst>
              <a:gd name="adj" fmla="val 1115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06278" y="939254"/>
            <a:ext cx="1862137" cy="17621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04"/>
              </a:lnSpc>
              <a:spcAft>
                <a:spcPts val="300"/>
              </a:spcAft>
              <a:buNone/>
            </a:pPr>
            <a:r>
              <a:rPr lang="en-US" sz="7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Core Business Logic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2606278" y="1154683"/>
            <a:ext cx="1862137" cy="285750"/>
          </a:xfrm>
          <a:prstGeom prst="roundRect">
            <a:avLst>
              <a:gd name="adj" fmla="val 10667"/>
            </a:avLst>
          </a:prstGeom>
          <a:solidFill>
            <a:srgbClr val="D1FAE5"/>
          </a:solidFill>
          <a:ln w="4763">
            <a:solidFill>
              <a:srgbClr val="6EE7B7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065F4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Chat Agent</a:t>
            </a:r>
            <a:pPr algn="ctr" indent="0" marL="0">
              <a:lnSpc>
                <a:spcPts val="677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Cowork</a:t>
            </a:r>
            <a:endParaRPr lang="en-US" sz="600" dirty="0"/>
          </a:p>
        </p:txBody>
      </p:sp>
      <p:sp>
        <p:nvSpPr>
          <p:cNvPr id="14" name="Text 12"/>
          <p:cNvSpPr/>
          <p:nvPr/>
        </p:nvSpPr>
        <p:spPr>
          <a:xfrm>
            <a:off x="2606278" y="1464283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D1FAE5"/>
          </a:solidFill>
          <a:ln w="4763">
            <a:solidFill>
              <a:srgbClr val="6EE7B7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065F4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Code Agent</a:t>
            </a:r>
            <a:endParaRPr lang="en-US" sz="600" dirty="0"/>
          </a:p>
        </p:txBody>
      </p:sp>
      <p:sp>
        <p:nvSpPr>
          <p:cNvPr id="15" name="Text 13"/>
          <p:cNvSpPr/>
          <p:nvPr/>
        </p:nvSpPr>
        <p:spPr>
          <a:xfrm>
            <a:off x="2606278" y="1688157"/>
            <a:ext cx="1862137" cy="285750"/>
          </a:xfrm>
          <a:prstGeom prst="roundRect">
            <a:avLst>
              <a:gd name="adj" fmla="val 10667"/>
            </a:avLst>
          </a:prstGeom>
          <a:solidFill>
            <a:srgbClr val="D1FAE5"/>
          </a:solidFill>
          <a:ln w="4763">
            <a:solidFill>
              <a:srgbClr val="6EE7B7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065F4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Co4E Workflow</a:t>
            </a:r>
            <a:pPr algn="ctr" indent="0" marL="0">
              <a:lnSpc>
                <a:spcPts val="677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DAG multi-agent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2606278" y="1997869"/>
            <a:ext cx="1862137" cy="285750"/>
          </a:xfrm>
          <a:prstGeom prst="roundRect">
            <a:avLst>
              <a:gd name="adj" fmla="val 10667"/>
            </a:avLst>
          </a:prstGeom>
          <a:solidFill>
            <a:srgbClr val="D1FAE5"/>
          </a:solidFill>
          <a:ln w="4763">
            <a:solidFill>
              <a:srgbClr val="6EE7B7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065F4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Schedule Task</a:t>
            </a:r>
            <a:pPr algn="ctr" indent="0" marL="0">
              <a:lnSpc>
                <a:spcPts val="677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cron + chaining</a:t>
            </a:r>
            <a:endParaRPr lang="en-US" sz="600" dirty="0"/>
          </a:p>
        </p:txBody>
      </p:sp>
      <p:sp>
        <p:nvSpPr>
          <p:cNvPr id="17" name="Text 15"/>
          <p:cNvSpPr/>
          <p:nvPr/>
        </p:nvSpPr>
        <p:spPr>
          <a:xfrm>
            <a:off x="2606278" y="2307468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D1FAE5"/>
          </a:solidFill>
          <a:ln w="4763">
            <a:solidFill>
              <a:srgbClr val="6EE7B7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065F4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Projects · Accounts · Skills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2606278" y="2531232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D1FAE5"/>
          </a:solidFill>
          <a:ln w="4763">
            <a:solidFill>
              <a:srgbClr val="6EE7B7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065F4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Doc Extract · PPTX · XLSX</a:t>
            </a:r>
            <a:endParaRPr lang="en-US" sz="600" dirty="0"/>
          </a:p>
        </p:txBody>
      </p:sp>
      <p:sp>
        <p:nvSpPr>
          <p:cNvPr id="19" name="Shape 17"/>
          <p:cNvSpPr/>
          <p:nvPr/>
        </p:nvSpPr>
        <p:spPr>
          <a:xfrm>
            <a:off x="4594622" y="858217"/>
            <a:ext cx="2024062" cy="1581150"/>
          </a:xfrm>
          <a:prstGeom prst="roundRect">
            <a:avLst>
              <a:gd name="adj" fmla="val 1742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675584" y="939254"/>
            <a:ext cx="1862137" cy="17621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04"/>
              </a:lnSpc>
              <a:spcAft>
                <a:spcPts val="300"/>
              </a:spcAft>
              <a:buNone/>
            </a:pPr>
            <a:r>
              <a:rPr lang="en-US" sz="7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Routing &amp; Providers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4675584" y="1154683"/>
            <a:ext cx="1862137" cy="285750"/>
          </a:xfrm>
          <a:prstGeom prst="roundRect">
            <a:avLst>
              <a:gd name="adj" fmla="val 10667"/>
            </a:avLst>
          </a:prstGeom>
          <a:solidFill>
            <a:srgbClr val="EDE9FE"/>
          </a:solidFill>
          <a:ln w="4763">
            <a:solidFill>
              <a:srgbClr val="C4B5FD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5B21B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Auto Model Routing</a:t>
            </a:r>
            <a:pPr algn="ctr" indent="0" marL="0">
              <a:lnSpc>
                <a:spcPts val="677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classify → score → select</a:t>
            </a:r>
            <a:endParaRPr lang="en-US" sz="600" dirty="0"/>
          </a:p>
        </p:txBody>
      </p:sp>
      <p:sp>
        <p:nvSpPr>
          <p:cNvPr id="22" name="Text 20"/>
          <p:cNvSpPr/>
          <p:nvPr/>
        </p:nvSpPr>
        <p:spPr>
          <a:xfrm>
            <a:off x="4675584" y="1464283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EDE9FE"/>
          </a:solidFill>
          <a:ln w="4763">
            <a:solidFill>
              <a:srgbClr val="C4B5FD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5B21B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OpenAI Compatible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4675584" y="1688046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EDE9FE"/>
          </a:solidFill>
          <a:ln w="4763">
            <a:solidFill>
              <a:srgbClr val="C4B5FD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5B21B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Anthropic · Ollama</a:t>
            </a:r>
            <a:endParaRPr lang="en-US" sz="600" dirty="0"/>
          </a:p>
        </p:txBody>
      </p:sp>
      <p:sp>
        <p:nvSpPr>
          <p:cNvPr id="24" name="Text 22"/>
          <p:cNvSpPr/>
          <p:nvPr/>
        </p:nvSpPr>
        <p:spPr>
          <a:xfrm>
            <a:off x="4675584" y="1911809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EDE9FE"/>
          </a:solidFill>
          <a:ln w="4763">
            <a:solidFill>
              <a:srgbClr val="C4B5FD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5B21B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Copilot · Codex</a:t>
            </a:r>
            <a:endParaRPr lang="en-US" sz="600" dirty="0"/>
          </a:p>
        </p:txBody>
      </p:sp>
      <p:sp>
        <p:nvSpPr>
          <p:cNvPr id="25" name="Text 23"/>
          <p:cNvSpPr/>
          <p:nvPr/>
        </p:nvSpPr>
        <p:spPr>
          <a:xfrm>
            <a:off x="4675584" y="2135572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EDE9FE"/>
          </a:solidFill>
          <a:ln w="4763">
            <a:solidFill>
              <a:srgbClr val="C4B5FD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5B21B6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Model Pricing · Benchmark</a:t>
            </a:r>
            <a:endParaRPr lang="en-US" sz="600" dirty="0"/>
          </a:p>
        </p:txBody>
      </p:sp>
      <p:sp>
        <p:nvSpPr>
          <p:cNvPr id="26" name="Shape 24"/>
          <p:cNvSpPr/>
          <p:nvPr/>
        </p:nvSpPr>
        <p:spPr>
          <a:xfrm>
            <a:off x="6663928" y="858292"/>
            <a:ext cx="2024062" cy="1890712"/>
          </a:xfrm>
          <a:prstGeom prst="roundRect">
            <a:avLst>
              <a:gd name="adj" fmla="val 1218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744891" y="939254"/>
            <a:ext cx="1862137" cy="17621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04"/>
              </a:lnSpc>
              <a:spcAft>
                <a:spcPts val="300"/>
              </a:spcAft>
              <a:buNone/>
            </a:pPr>
            <a:r>
              <a:rPr lang="en-US" sz="7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Security &amp; Integration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6744891" y="1154683"/>
            <a:ext cx="1862137" cy="285750"/>
          </a:xfrm>
          <a:prstGeom prst="roundRect">
            <a:avLst>
              <a:gd name="adj" fmla="val 10667"/>
            </a:avLst>
          </a:prstGeom>
          <a:solidFill>
            <a:srgbClr val="FED7AA"/>
          </a:solidFill>
          <a:ln w="4763">
            <a:solidFill>
              <a:srgbClr val="FDBA74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C2410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Agent Security</a:t>
            </a:r>
            <a:pPr algn="ctr" indent="0" marL="0">
              <a:lnSpc>
                <a:spcPts val="677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3 lớp bảo mật</a:t>
            </a:r>
            <a:endParaRPr lang="en-US" sz="600" dirty="0"/>
          </a:p>
        </p:txBody>
      </p:sp>
      <p:sp>
        <p:nvSpPr>
          <p:cNvPr id="29" name="Text 27"/>
          <p:cNvSpPr/>
          <p:nvPr/>
        </p:nvSpPr>
        <p:spPr>
          <a:xfrm>
            <a:off x="6744891" y="1464394"/>
            <a:ext cx="1862137" cy="285750"/>
          </a:xfrm>
          <a:prstGeom prst="roundRect">
            <a:avLst>
              <a:gd name="adj" fmla="val 10667"/>
            </a:avLst>
          </a:prstGeom>
          <a:solidFill>
            <a:srgbClr val="FED7AA"/>
          </a:solidFill>
          <a:ln w="4763">
            <a:solidFill>
              <a:srgbClr val="FDBA74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C2410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Sandbox Manager</a:t>
            </a:r>
            <a:pPr algn="ctr" indent="0" marL="0">
              <a:lnSpc>
                <a:spcPts val="677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risk-based</a:t>
            </a:r>
            <a:endParaRPr lang="en-US" sz="600" dirty="0"/>
          </a:p>
        </p:txBody>
      </p:sp>
      <p:sp>
        <p:nvSpPr>
          <p:cNvPr id="30" name="Text 28"/>
          <p:cNvSpPr/>
          <p:nvPr/>
        </p:nvSpPr>
        <p:spPr>
          <a:xfrm>
            <a:off x="6744891" y="1773994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FED7AA"/>
          </a:solidFill>
          <a:ln w="4763">
            <a:solidFill>
              <a:srgbClr val="FDBA74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C2410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MCP Client + Servers</a:t>
            </a:r>
            <a:endParaRPr lang="en-US" sz="600" dirty="0"/>
          </a:p>
        </p:txBody>
      </p:sp>
      <p:sp>
        <p:nvSpPr>
          <p:cNvPr id="31" name="Text 29"/>
          <p:cNvSpPr/>
          <p:nvPr/>
        </p:nvSpPr>
        <p:spPr>
          <a:xfrm>
            <a:off x="6744891" y="1997757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FED7AA"/>
          </a:solidFill>
          <a:ln w="4763">
            <a:solidFill>
              <a:srgbClr val="FDBA74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C2410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MS365 · Jira · Ext</a:t>
            </a:r>
            <a:endParaRPr lang="en-US" sz="600" dirty="0"/>
          </a:p>
        </p:txBody>
      </p:sp>
      <p:sp>
        <p:nvSpPr>
          <p:cNvPr id="32" name="Text 30"/>
          <p:cNvSpPr/>
          <p:nvPr/>
        </p:nvSpPr>
        <p:spPr>
          <a:xfrm>
            <a:off x="6744891" y="2221520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FED7AA"/>
          </a:solidFill>
          <a:ln w="4763">
            <a:solidFill>
              <a:srgbClr val="FDBA74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C2410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Audit Log · Usage Tracker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6744891" y="2445283"/>
            <a:ext cx="1862137" cy="200025"/>
          </a:xfrm>
          <a:prstGeom prst="roundRect">
            <a:avLst>
              <a:gd name="adj" fmla="val 21769"/>
            </a:avLst>
          </a:prstGeom>
          <a:solidFill>
            <a:srgbClr val="FED7AA"/>
          </a:solidFill>
          <a:ln w="4763">
            <a:solidFill>
              <a:srgbClr val="FDBA74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825"/>
              </a:lnSpc>
              <a:spcBef>
                <a:spcPts val="188"/>
              </a:spcBef>
              <a:spcAft>
                <a:spcPts val="188"/>
              </a:spcAft>
              <a:buNone/>
            </a:pPr>
            <a:r>
              <a:rPr lang="en-US" sz="600" b="1" dirty="0">
                <a:solidFill>
                  <a:srgbClr val="C2410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Doc Extract · Image Gen</a:t>
            </a:r>
            <a:endParaRPr lang="en-US" sz="600" dirty="0"/>
          </a:p>
        </p:txBody>
      </p:sp>
      <p:pic>
        <p:nvPicPr>
          <p:cNvPr id="3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2979093"/>
            <a:ext cx="8229600" cy="800100"/>
          </a:xfrm>
          <a:prstGeom prst="rect">
            <a:avLst/>
          </a:prstGeom>
        </p:spPr>
      </p:pic>
      <p:sp>
        <p:nvSpPr>
          <p:cNvPr id="35" name="Text 32"/>
          <p:cNvSpPr/>
          <p:nvPr/>
        </p:nvSpPr>
        <p:spPr>
          <a:xfrm>
            <a:off x="457200" y="3779416"/>
            <a:ext cx="8229600" cy="2952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63"/>
              </a:lnSpc>
              <a:buNone/>
            </a:pPr>
            <a:r>
              <a:rPr lang="en-US" sz="7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Kiến trúc 4 lớp: UI → Core → Routing/Providers → Security/Integration. Mỗi layer có thể mở rộng độc lập. Tổng cộng 50+ module trong core/, 30+ UI components. Hỗ trợ Windows, macOS, Linux. I18n: Tiếng Việt, English, 日本語. Dark/Light theme tích hợp sẵn.</a:t>
            </a:r>
            <a:endParaRPr lang="en-US" sz="700" dirty="0"/>
          </a:p>
        </p:txBody>
      </p:sp>
      <p:pic>
        <p:nvPicPr>
          <p:cNvPr id="3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4131952"/>
            <a:ext cx="8229600" cy="571500"/>
          </a:xfrm>
          <a:prstGeom prst="rect">
            <a:avLst/>
          </a:prstGeom>
        </p:spPr>
      </p:pic>
      <p:sp>
        <p:nvSpPr>
          <p:cNvPr id="37" name="Text 33"/>
          <p:cNvSpPr/>
          <p:nvPr/>
        </p:nvSpPr>
        <p:spPr>
          <a:xfrm>
            <a:off x="8692009" y="4972794"/>
            <a:ext cx="338137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3 / 13</a:t>
            </a:r>
            <a:endParaRPr lang="en-US" sz="500" dirty="0"/>
          </a:p>
        </p:txBody>
      </p:sp>
      <p:pic>
        <p:nvPicPr>
          <p:cNvPr id="3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972" y="939254"/>
            <a:ext cx="1862137" cy="176212"/>
          </a:xfrm>
          <a:prstGeom prst="rect">
            <a:avLst/>
          </a:prstGeom>
        </p:spPr>
      </p:pic>
      <p:pic>
        <p:nvPicPr>
          <p:cNvPr id="3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06278" y="939254"/>
            <a:ext cx="1862137" cy="176212"/>
          </a:xfrm>
          <a:prstGeom prst="rect">
            <a:avLst/>
          </a:prstGeom>
        </p:spPr>
      </p:pic>
      <p:pic>
        <p:nvPicPr>
          <p:cNvPr id="4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75584" y="939254"/>
            <a:ext cx="1862137" cy="176212"/>
          </a:xfrm>
          <a:prstGeom prst="rect">
            <a:avLst/>
          </a:prstGeom>
        </p:spPr>
      </p:pic>
      <p:pic>
        <p:nvPicPr>
          <p:cNvPr id="4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44891" y="939254"/>
            <a:ext cx="1862137" cy="176212"/>
          </a:xfrm>
          <a:prstGeom prst="rect">
            <a:avLst/>
          </a:prstGeom>
        </p:spPr>
      </p:pic>
      <p:sp>
        <p:nvSpPr>
          <p:cNvPr id="42" name="Text 34"/>
          <p:cNvSpPr/>
          <p:nvPr/>
        </p:nvSpPr>
        <p:spPr>
          <a:xfrm>
            <a:off x="457200" y="2979093"/>
            <a:ext cx="8229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Bảo mật xuyên suốt:</a:t>
            </a:r>
            <a:pPr algn="l" indent="0" marL="0">
              <a:lnSpc>
                <a:spcPts val="1802"/>
              </a:lnSpc>
              <a:spcBef>
                <a:spcPts val="1125"/>
              </a:spcBef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Risk Classifier → Backend Selector → Execution (Direct / Integrity Job / AppContainer / Win Sandbox).</a:t>
            </a:r>
            <a:endParaRPr lang="en-US" sz="1100" dirty="0"/>
          </a:p>
        </p:txBody>
      </p:sp>
      <p:sp>
        <p:nvSpPr>
          <p:cNvPr id="43" name="Text 35"/>
          <p:cNvSpPr/>
          <p:nvPr/>
        </p:nvSpPr>
        <p:spPr>
          <a:xfrm>
            <a:off x="457200" y="4131952"/>
            <a:ext cx="8229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Thiết kế modular:</a:t>
            </a:r>
            <a:pPr algn="l" indent="0" marL="0">
              <a:lnSpc>
                <a:spcPts val="1802"/>
              </a:lnSpc>
              <a:spcBef>
                <a:spcPts val="450"/>
              </a:spcBef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mỗi layer giao tiếp qua interface rõ ràng, dễ dàng thay thế hoặc mở rộng thành phần.</a:t>
            </a:r>
            <a:endParaRPr lang="en-US" sz="1100" dirty="0"/>
          </a:p>
        </p:txBody>
      </p:sp>
      <p:pic>
        <p:nvPicPr>
          <p:cNvPr id="44" name="Image 6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2900"/>
            <a:ext cx="8229600" cy="3429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spcAft>
                <a:spcPts val="900"/>
              </a:spcAft>
              <a:buNone/>
            </a:pPr>
            <a:r>
              <a:rPr lang="en-US" sz="22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Luồng xử lý chính: Chat Cowork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926282" y="857362"/>
            <a:ext cx="1528763" cy="476250"/>
          </a:xfrm>
          <a:prstGeom prst="roundRect">
            <a:avLst>
              <a:gd name="adj" fmla="val 23040"/>
            </a:avLst>
          </a:prstGeom>
          <a:solidFill>
            <a:srgbClr val="FFFFFF">
              <a:alpha val="95000"/>
            </a:srgbClr>
          </a:solidFill>
          <a:ln w="9525">
            <a:solidFill>
              <a:srgbClr val="0072CE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User Input + file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3549774" y="933524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54686" y="857362"/>
            <a:ext cx="3057525" cy="4762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07572" y="933524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417141" y="1429085"/>
            <a:ext cx="3290887" cy="476250"/>
          </a:xfrm>
          <a:prstGeom prst="roundRect">
            <a:avLst>
              <a:gd name="adj" fmla="val 23040"/>
            </a:avLst>
          </a:prstGeom>
          <a:solidFill>
            <a:srgbClr val="FFFFFF">
              <a:alpha val="95000"/>
            </a:srgbClr>
          </a:solidFill>
          <a:ln w="9525">
            <a:solidFill>
              <a:srgbClr val="0072CE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Auto Model Routing</a:t>
            </a:r>
            <a:pPr algn="ctr" indent="0" marL="0">
              <a:lnSpc>
                <a:spcPts val="1502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classify → rank → switch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803651" y="1505248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108153" y="1429085"/>
            <a:ext cx="2619375" cy="476250"/>
          </a:xfrm>
          <a:prstGeom prst="roundRect">
            <a:avLst>
              <a:gd name="adj" fmla="val 23040"/>
            </a:avLst>
          </a:prstGeom>
          <a:solidFill>
            <a:srgbClr val="FFFFFF">
              <a:alpha val="95000"/>
            </a:srgbClr>
          </a:solidFill>
          <a:ln w="9525">
            <a:solidFill>
              <a:srgbClr val="0072CE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Agent Security L1</a:t>
            </a:r>
            <a:pPr algn="ctr" indent="0" marL="0">
              <a:lnSpc>
                <a:spcPts val="1502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prompt validate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232334" y="2019858"/>
            <a:ext cx="2967038" cy="476250"/>
          </a:xfrm>
          <a:prstGeom prst="roundRect">
            <a:avLst>
              <a:gd name="adj" fmla="val 23040"/>
            </a:avLst>
          </a:prstGeom>
          <a:solidFill>
            <a:srgbClr val="FFFFFF">
              <a:alpha val="95000"/>
            </a:srgbClr>
          </a:solidFill>
          <a:ln w="9525">
            <a:solidFill>
              <a:srgbClr val="0072CE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Provider Chat Loop</a:t>
            </a:r>
            <a:pPr algn="ctr" indent="0" marL="0">
              <a:lnSpc>
                <a:spcPts val="1502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streaming response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295626" y="2096021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1542" y="2019858"/>
            <a:ext cx="3005137" cy="47625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703046" y="2096021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1327658" y="2591581"/>
            <a:ext cx="3271838" cy="476250"/>
          </a:xfrm>
          <a:prstGeom prst="roundRect">
            <a:avLst>
              <a:gd name="adj" fmla="val 23040"/>
            </a:avLst>
          </a:prstGeom>
          <a:solidFill>
            <a:srgbClr val="FFFFFF">
              <a:alpha val="95000"/>
            </a:srgbClr>
          </a:solidFill>
          <a:ln w="9525">
            <a:solidFill>
              <a:srgbClr val="0072CE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Security L2+L3</a:t>
            </a:r>
            <a:pPr algn="ctr" indent="0" marL="0">
              <a:lnSpc>
                <a:spcPts val="1502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attachment + command check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695899" y="2667744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5001741" y="2591581"/>
            <a:ext cx="2814638" cy="476250"/>
          </a:xfrm>
          <a:prstGeom prst="roundRect">
            <a:avLst>
              <a:gd name="adj" fmla="val 23040"/>
            </a:avLst>
          </a:prstGeom>
          <a:solidFill>
            <a:srgbClr val="065F46"/>
          </a:solidFill>
          <a:ln w="9525">
            <a:solidFill>
              <a:srgbClr val="065F46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Output Files</a:t>
            </a:r>
            <a:pPr algn="ctr" indent="0" marL="0">
              <a:lnSpc>
                <a:spcPts val="1502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.xlsx · .pptx · .docx · .md</a:t>
            </a:r>
            <a:endParaRPr lang="en-US" sz="11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200" y="3268080"/>
            <a:ext cx="8229600" cy="5715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57200" y="3839691"/>
            <a:ext cx="8229600" cy="147637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63"/>
              </a:lnSpc>
              <a:buNone/>
            </a:pPr>
            <a:r>
              <a:rPr lang="en-US" sz="7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Tool calling hỗ trợ: file I/O, command execution, MCP connectors, MS365 Graph API, Jira, và external connectors framework.</a:t>
            </a:r>
            <a:endParaRPr lang="en-US" sz="7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7200" y="4082690"/>
            <a:ext cx="8229600" cy="5715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692009" y="4972794"/>
            <a:ext cx="338137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4 / 13</a:t>
            </a:r>
            <a:endParaRPr lang="en-US" sz="500" dirty="0"/>
          </a:p>
        </p:txBody>
      </p:sp>
      <p:sp>
        <p:nvSpPr>
          <p:cNvPr id="22" name="Text 16"/>
          <p:cNvSpPr/>
          <p:nvPr/>
        </p:nvSpPr>
        <p:spPr>
          <a:xfrm>
            <a:off x="3854686" y="857362"/>
            <a:ext cx="30575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Chat Agent</a:t>
            </a:r>
            <a:pPr algn="ctr" indent="0" marL="0">
              <a:lnSpc>
                <a:spcPts val="1502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apply skills · rules · project ctx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601542" y="2019858"/>
            <a:ext cx="3005137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Tool Calling</a:t>
            </a:r>
            <a:pPr algn="ctr" indent="0" marL="0">
              <a:lnSpc>
                <a:spcPts val="1502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file / command / MCP / MS365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3268080"/>
            <a:ext cx="8229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Kết quả là file thực tế</a:t>
            </a:r>
            <a:pPr algn="l" indent="0" marL="0">
              <a:lnSpc>
                <a:spcPts val="1802"/>
              </a:lnSpc>
              <a:spcBef>
                <a:spcPts val="1125"/>
              </a:spcBef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— không chỉ là câu trả lời chat, AI tạo ra tài liệu/báo cáo có thể dùng ngay.</a:t>
            </a:r>
            <a:endParaRPr lang="en-US" sz="1100" dirty="0"/>
          </a:p>
        </p:txBody>
      </p:sp>
      <p:sp>
        <p:nvSpPr>
          <p:cNvPr id="25" name="Text 19"/>
          <p:cNvSpPr/>
          <p:nvPr/>
        </p:nvSpPr>
        <p:spPr>
          <a:xfrm>
            <a:off x="457200" y="4082690"/>
            <a:ext cx="8229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Đa provider:</a:t>
            </a:r>
            <a:pPr algn="l" indent="0" marL="0">
              <a:lnSpc>
                <a:spcPts val="1802"/>
              </a:lnSpc>
              <a:spcBef>
                <a:spcPts val="750"/>
              </a:spcBef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OpenAI, Anthropic, Ollama, GitHub Copilot, Codex — tự động chọn model phù hợp.</a:t>
            </a:r>
            <a:endParaRPr lang="en-US" sz="1100" dirty="0"/>
          </a:p>
        </p:txBody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2900"/>
            <a:ext cx="8229600" cy="3429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spcAft>
                <a:spcPts val="900"/>
              </a:spcAft>
              <a:buNone/>
            </a:pPr>
            <a:r>
              <a:rPr lang="en-US" sz="22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Luồng xử lý: Co4E Workflow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65770" y="857362"/>
            <a:ext cx="1271588" cy="476250"/>
          </a:xfrm>
          <a:prstGeom prst="roundRect">
            <a:avLst>
              <a:gd name="adj" fmla="val 23040"/>
            </a:avLst>
          </a:prstGeom>
          <a:solidFill>
            <a:srgbClr val="FFFFFF">
              <a:alpha val="95000"/>
            </a:srgbClr>
          </a:solidFill>
          <a:ln w="9525">
            <a:solidFill>
              <a:srgbClr val="0072CE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Wave 0</a:t>
            </a:r>
            <a:pPr algn="ctr" indent="0" marL="0">
              <a:lnSpc>
                <a:spcPts val="1502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Step A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932459" y="933524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37966" y="857362"/>
            <a:ext cx="3309938" cy="4762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43860" y="933524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948921" y="857362"/>
            <a:ext cx="2628900" cy="476250"/>
          </a:xfrm>
          <a:prstGeom prst="roundRect">
            <a:avLst>
              <a:gd name="adj" fmla="val 23040"/>
            </a:avLst>
          </a:prstGeom>
          <a:solidFill>
            <a:srgbClr val="FFFFFF">
              <a:alpha val="95000"/>
            </a:srgbClr>
          </a:solidFill>
          <a:ln w="9525">
            <a:solidFill>
              <a:srgbClr val="0072CE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Wave 2 (join)</a:t>
            </a:r>
            <a:pPr algn="ctr" indent="0" marL="0">
              <a:lnSpc>
                <a:spcPts val="1502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Coordinator tổng hợp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57200" y="1447837"/>
            <a:ext cx="2667000" cy="2871788"/>
          </a:xfrm>
          <a:prstGeom prst="roundRect">
            <a:avLst>
              <a:gd name="adj" fmla="val 980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681038" y="1633277"/>
            <a:ext cx="221932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Mỗi step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238500" y="1447837"/>
            <a:ext cx="2667000" cy="2871788"/>
          </a:xfrm>
          <a:prstGeom prst="roundRect">
            <a:avLst>
              <a:gd name="adj" fmla="val 980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3462338" y="1633277"/>
            <a:ext cx="221932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Run modes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019800" y="1447837"/>
            <a:ext cx="2667000" cy="2871788"/>
          </a:xfrm>
          <a:prstGeom prst="roundRect">
            <a:avLst>
              <a:gd name="adj" fmla="val 980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6243638" y="1633277"/>
            <a:ext cx="221932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Lưu ý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8692009" y="4972794"/>
            <a:ext cx="338137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5 / 13</a:t>
            </a:r>
            <a:endParaRPr lang="en-US" sz="500" dirty="0"/>
          </a:p>
        </p:txBody>
      </p:sp>
      <p:sp>
        <p:nvSpPr>
          <p:cNvPr id="16" name="Text 13"/>
          <p:cNvSpPr/>
          <p:nvPr/>
        </p:nvSpPr>
        <p:spPr>
          <a:xfrm>
            <a:off x="2237966" y="857362"/>
            <a:ext cx="3309938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Wave 1 (parallel)</a:t>
            </a:r>
            <a:pPr algn="ctr" indent="0" marL="0">
              <a:lnSpc>
                <a:spcPts val="1502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Sub 1 + Sub 2 chạy đồng thời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81038" y="2037904"/>
            <a:ext cx="2219325" cy="1957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Agent persona (built-in / custom)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Model riêng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Permission preset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Self-verify (quality gate)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Skills đính kèm</a:t>
            </a:r>
            <a:endParaRPr lang="en-US" sz="1275" dirty="0"/>
          </a:p>
        </p:txBody>
      </p:sp>
      <p:sp>
        <p:nvSpPr>
          <p:cNvPr id="18" name="Text 15"/>
          <p:cNvSpPr/>
          <p:nvPr/>
        </p:nvSpPr>
        <p:spPr>
          <a:xfrm>
            <a:off x="3462338" y="2036304"/>
            <a:ext cx="2219325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Auto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— AI tự thực hiện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Plan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— read-only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Manual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— step-by-step</a:t>
            </a:r>
            <a:endParaRPr lang="en-US" sz="1275" dirty="0"/>
          </a:p>
        </p:txBody>
      </p:sp>
      <p:sp>
        <p:nvSpPr>
          <p:cNvPr id="19" name="Text 16"/>
          <p:cNvSpPr/>
          <p:nvPr/>
        </p:nvSpPr>
        <p:spPr>
          <a:xfrm>
            <a:off x="6243638" y="2037011"/>
            <a:ext cx="2219325" cy="178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Workflow là DAG — không có retry/loop/condition/branch tự động.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Parallel node chạy sub-agent đồng thời + join stage.</a:t>
            </a:r>
            <a:endParaRPr lang="en-US" sz="1275" dirty="0"/>
          </a:p>
        </p:txBody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2900"/>
            <a:ext cx="8229600" cy="3429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spcAft>
                <a:spcPts val="900"/>
              </a:spcAft>
              <a:buNone/>
            </a:pPr>
            <a:r>
              <a:rPr lang="en-US" sz="22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Luồng xử lý: Schedule Task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944477" y="857362"/>
            <a:ext cx="962025" cy="476250"/>
          </a:xfrm>
          <a:prstGeom prst="roundRect">
            <a:avLst>
              <a:gd name="adj" fmla="val 23040"/>
            </a:avLst>
          </a:prstGeom>
          <a:solidFill>
            <a:srgbClr val="FFFFFF">
              <a:alpha val="95000"/>
            </a:srgbClr>
          </a:solidFill>
          <a:ln w="9525">
            <a:solidFill>
              <a:srgbClr val="0072CE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Backlog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3002161" y="933524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06924" y="857362"/>
            <a:ext cx="1147763" cy="4762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49899" y="933524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855741" y="857362"/>
            <a:ext cx="990600" cy="476250"/>
          </a:xfrm>
          <a:prstGeom prst="roundRect">
            <a:avLst>
              <a:gd name="adj" fmla="val 23040"/>
            </a:avLst>
          </a:prstGeom>
          <a:solidFill>
            <a:srgbClr val="FFFFFF">
              <a:alpha val="95000"/>
            </a:srgbClr>
          </a:solidFill>
          <a:ln w="9525">
            <a:solidFill>
              <a:srgbClr val="0072CE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Running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42633" y="933524"/>
            <a:ext cx="209550" cy="3238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8"/>
              </a:lnSpc>
              <a:buNone/>
            </a:pPr>
            <a:r>
              <a:rPr lang="en-US" sz="16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247433" y="857362"/>
            <a:ext cx="952500" cy="476250"/>
          </a:xfrm>
          <a:prstGeom prst="roundRect">
            <a:avLst>
              <a:gd name="adj" fmla="val 23040"/>
            </a:avLst>
          </a:prstGeom>
          <a:solidFill>
            <a:srgbClr val="065F46"/>
          </a:solidFill>
          <a:ln w="9525">
            <a:solidFill>
              <a:srgbClr val="065F46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Done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57200" y="1448358"/>
            <a:ext cx="2667000" cy="2595563"/>
          </a:xfrm>
          <a:prstGeom prst="roundRect">
            <a:avLst>
              <a:gd name="adj" fmla="val 1034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81038" y="1633277"/>
            <a:ext cx="221932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Trạng thái phụ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3238500" y="1448358"/>
            <a:ext cx="2667000" cy="2595563"/>
          </a:xfrm>
          <a:prstGeom prst="roundRect">
            <a:avLst>
              <a:gd name="adj" fmla="val 1034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3462338" y="1633277"/>
            <a:ext cx="221932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Lập lịch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019800" y="1448358"/>
            <a:ext cx="2667000" cy="2595563"/>
          </a:xfrm>
          <a:prstGeom prst="roundRect">
            <a:avLst>
              <a:gd name="adj" fmla="val 1034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6243638" y="1633277"/>
            <a:ext cx="221932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Kiểm soát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457200" y="4044255"/>
            <a:ext cx="8229600" cy="147637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63"/>
              </a:lnSpc>
              <a:buNone/>
            </a:pPr>
            <a:r>
              <a:rPr lang="en-US" sz="7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Hỗ trợ import task từ CSV/Excel, tự động chain theo thứ tự, và lịch nghỉ lễ (VN/JP/US/KR…).</a:t>
            </a:r>
            <a:endParaRPr lang="en-US" sz="700" dirty="0"/>
          </a:p>
        </p:txBody>
      </p:sp>
      <p:sp>
        <p:nvSpPr>
          <p:cNvPr id="18" name="Text 15"/>
          <p:cNvSpPr/>
          <p:nvPr/>
        </p:nvSpPr>
        <p:spPr>
          <a:xfrm>
            <a:off x="8692009" y="4972794"/>
            <a:ext cx="338137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6 / 13</a:t>
            </a:r>
            <a:endParaRPr lang="en-US" sz="500" dirty="0"/>
          </a:p>
        </p:txBody>
      </p:sp>
      <p:sp>
        <p:nvSpPr>
          <p:cNvPr id="19" name="Text 16"/>
          <p:cNvSpPr/>
          <p:nvPr/>
        </p:nvSpPr>
        <p:spPr>
          <a:xfrm>
            <a:off x="3306924" y="857362"/>
            <a:ext cx="1147763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Scheduled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81038" y="2036304"/>
            <a:ext cx="2219325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Paused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Failed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Waiting Input</a:t>
            </a:r>
            <a:endParaRPr lang="en-US" sz="1275" dirty="0"/>
          </a:p>
        </p:txBody>
      </p:sp>
      <p:sp>
        <p:nvSpPr>
          <p:cNvPr id="21" name="Text 18"/>
          <p:cNvSpPr/>
          <p:nvPr/>
        </p:nvSpPr>
        <p:spPr>
          <a:xfrm>
            <a:off x="3462338" y="2036043"/>
            <a:ext cx="2219325" cy="1685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One-shot · Daily · Weekly · Monthly · Cron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Skip: working days + holiday calendar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Task chaining (fan-in depends_on)</a:t>
            </a:r>
            <a:endParaRPr lang="en-US" sz="1275" dirty="0"/>
          </a:p>
        </p:txBody>
      </p:sp>
      <p:sp>
        <p:nvSpPr>
          <p:cNvPr id="22" name="Text 19"/>
          <p:cNvSpPr/>
          <p:nvPr/>
        </p:nvSpPr>
        <p:spPr>
          <a:xfrm>
            <a:off x="6243638" y="2037011"/>
            <a:ext cx="2219325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Retry: max_retry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Timeout: per-task (600s)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Notify: Teams webhook / Outlook desktop</a:t>
            </a:r>
            <a:endParaRPr lang="en-US" sz="1275" dirty="0"/>
          </a:p>
        </p:txBody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2416"/>
            <a:ext cx="8229600" cy="252412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80"/>
              </a:lnSpc>
              <a:spcAft>
                <a:spcPts val="660"/>
              </a:spcAft>
              <a:buNone/>
            </a:pPr>
            <a:r>
              <a:rPr lang="en-US" sz="16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Chức năng hiện tại (1/4)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677652"/>
            <a:ext cx="8229600" cy="138113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80"/>
              </a:lnSpc>
              <a:spcAft>
                <a:spcPts val="270"/>
              </a:spcAft>
              <a:buNone/>
            </a:pPr>
            <a:r>
              <a:rPr lang="en-US" sz="9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Chat &amp; Agent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07331"/>
          <a:ext cx="8229600" cy="914400"/>
        </p:xfrm>
        <a:graphic>
          <a:graphicData uri="http://schemas.openxmlformats.org/drawingml/2006/table">
            <a:tbl>
              <a:tblPr/>
              <a:tblGrid>
                <a:gridCol w="1707579"/>
                <a:gridCol w="4881637"/>
                <a:gridCol w="1640384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Chức năng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61913" marB="6191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Mô tả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61913" marB="6191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Trạng thái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61913" marB="6191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Cowork Chat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Chat với AI, đính kèm file, nhận output file thực tế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Code Agent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Agent chuyên biệt cho task phát triển phần mềm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AI Edit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Chỉnh sửa file bằng AI, hỗ trợ tạo ảnh minh họa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Help Agent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Trợ lý hỗ trợ sử dụng app, luôn sẵn sàng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Multi-provider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OpenAI, Anthropic, Ollama, GitHub Copilot, Codex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2450567"/>
            <a:ext cx="8229600" cy="138113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80"/>
              </a:lnSpc>
              <a:spcAft>
                <a:spcPts val="270"/>
              </a:spcAft>
              <a:buNone/>
            </a:pPr>
            <a:r>
              <a:rPr lang="en-US" sz="9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Workspace &amp; Project</a:t>
            </a:r>
            <a:endParaRPr lang="en-US" sz="900" dirty="0"/>
          </a:p>
        </p:txBody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678943"/>
          <a:ext cx="8229600" cy="914400"/>
        </p:xfrm>
        <a:graphic>
          <a:graphicData uri="http://schemas.openxmlformats.org/drawingml/2006/table">
            <a:tbl>
              <a:tblPr/>
              <a:tblGrid>
                <a:gridCol w="1979488"/>
                <a:gridCol w="4502348"/>
                <a:gridCol w="1747763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Chức năng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61913" marB="6191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Mô tả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61913" marB="6191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Trạng thái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61913" marB="6191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Projects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Mỗi project có instructions + sandbox riêng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Structure Graph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Đồ thị cấu trúc từ code/tài liệu (AST-based)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Folder Viewer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Xem &amp; chỉnh sửa file (PDF/DOCX/XLSX)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Terminal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Terminal tích hợp trong app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221"/>
                        </a:lnSpc>
                        <a:buNone/>
                      </a:pPr>
                      <a:r>
                        <a:rPr lang="en-US" sz="7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7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80963" marR="80963" marT="52388" marB="5238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3968948"/>
            <a:ext cx="8229600" cy="2952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63"/>
              </a:lnSpc>
              <a:buNone/>
            </a:pPr>
            <a:r>
              <a:rPr lang="en-US" sz="7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Tổng cộng 9 tính năng trong nhóm Chat &amp; Agent và Workspace &amp; Project, tất cả đã hoàn chỉnh và sẵn sàng sử dụng. Multi-provider hỗ trợ OpenAI, Anthropic, Ollama, GitHub Copilot, Codex.</a:t>
            </a:r>
            <a:endParaRPr lang="en-US" sz="700" dirty="0"/>
          </a:p>
        </p:txBody>
      </p:sp>
      <p:sp>
        <p:nvSpPr>
          <p:cNvPr id="9" name="Text 5"/>
          <p:cNvSpPr/>
          <p:nvPr/>
        </p:nvSpPr>
        <p:spPr>
          <a:xfrm>
            <a:off x="8692009" y="4972794"/>
            <a:ext cx="338137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7 / 13</a:t>
            </a:r>
            <a:endParaRPr lang="en-US" sz="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3830"/>
            <a:ext cx="8229600" cy="2952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40"/>
              </a:lnSpc>
              <a:spcAft>
                <a:spcPts val="780"/>
              </a:spcAft>
              <a:buNone/>
            </a:pPr>
            <a:r>
              <a:rPr lang="en-US" sz="19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Chức năng hiện tại (2/4) — Automation · Integration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457200" y="739080"/>
            <a:ext cx="8229600" cy="1714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50"/>
              </a:lnSpc>
              <a:spcAft>
                <a:spcPts val="338"/>
              </a:spcAft>
              <a:buNone/>
            </a:pPr>
            <a:r>
              <a:rPr lang="en-US" sz="11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Automation</a:t>
            </a:r>
            <a:endParaRPr lang="en-US" sz="11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10394"/>
          <a:ext cx="8229600" cy="914400"/>
        </p:xfrm>
        <a:graphic>
          <a:graphicData uri="http://schemas.openxmlformats.org/drawingml/2006/table">
            <a:tbl>
              <a:tblPr/>
              <a:tblGrid>
                <a:gridCol w="1719263"/>
                <a:gridCol w="4918546"/>
                <a:gridCol w="1591791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Chức năng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Mô tả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Trạng thái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Co4E Workflow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DAG workflow đa bước, multi-agent, chạy song song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Schedule Task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Lên lịch task tự động, Kanban board, cron, chaining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Skills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Thư viện skill tích hợp sẵn (5 skills), Skill Manager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Plan Checklist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Agent tự động tạo &amp; theo dõi checklist công việc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2581870"/>
            <a:ext cx="8229600" cy="1714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50"/>
              </a:lnSpc>
              <a:spcAft>
                <a:spcPts val="338"/>
              </a:spcAft>
              <a:buNone/>
            </a:pPr>
            <a:r>
              <a:rPr lang="en-US" sz="1100" b="1" dirty="0">
                <a:solidFill>
                  <a:srgbClr val="0072CE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Integration</a:t>
            </a:r>
            <a:endParaRPr lang="en-US" sz="1100" dirty="0"/>
          </a:p>
        </p:txBody>
      </p:sp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853184"/>
          <a:ext cx="8229600" cy="914400"/>
        </p:xfrm>
        <a:graphic>
          <a:graphicData uri="http://schemas.openxmlformats.org/drawingml/2006/table">
            <a:tbl>
              <a:tblPr/>
              <a:tblGrid>
                <a:gridCol w="1779910"/>
                <a:gridCol w="4897115"/>
                <a:gridCol w="1552575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Chức năng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Mô tả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Trạng thái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Microsoft 365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OneDrive (đọc/ghi), SharePoint (đọc) — auto-connect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MCP Connectors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Kết nối external tools qua Model Context Protocol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Jira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Read-only: search issues, get issue details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Ext Connectors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Framework CAD/CAE/MS365/Other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395"/>
                        </a:lnSpc>
                        <a:buNone/>
                      </a:pPr>
                      <a:r>
                        <a:rPr lang="en-US" sz="9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9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90488" marR="90488" marT="71437" marB="71437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8692009" y="4972794"/>
            <a:ext cx="338137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8 / 13</a:t>
            </a:r>
            <a:endParaRPr lang="en-US" sz="5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2900"/>
            <a:ext cx="8229600" cy="3429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spcAft>
                <a:spcPts val="900"/>
              </a:spcAft>
              <a:buNone/>
            </a:pPr>
            <a:r>
              <a:rPr lang="en-US" sz="22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Chức năng hiện tại (3/4) — Administration</a:t>
            </a:r>
            <a:endParaRPr lang="en-US" sz="2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857027"/>
          <a:ext cx="8229600" cy="914400"/>
        </p:xfrm>
        <a:graphic>
          <a:graphicData uri="http://schemas.openxmlformats.org/drawingml/2006/table">
            <a:tbl>
              <a:tblPr/>
              <a:tblGrid>
                <a:gridCol w="1934617"/>
                <a:gridCol w="4854773"/>
                <a:gridCol w="144021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Chức năng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Mô tả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Trạng thái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Tài khoản &amp; RBAC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Admin / Sub-admin / User, import/export Excel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Groups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Nhóm tài khoản để phân quyền theo nhóm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Dashboard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Thống kê token usage &amp; chi phí, biểu đồ spline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Auto Model Routing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Benchmark model, tự động định tuyến (Auto/Manual/Off)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Agent Security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3 lớp bảo mật: prompt, attachment, command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Sandbox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Risk-based: Direct/Integrity/AppContainer/Win Sandbox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Monitoring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Overview, Security, MCP, Logs, Agent Status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Audit Log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tool_call, permission, security_block, mcp_call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Model Pricing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Bảng giá model, tùy chỉnh USD/token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692009" y="4972794"/>
            <a:ext cx="338137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9 / 13</a:t>
            </a:r>
            <a:endParaRPr lang="en-US" sz="5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2900"/>
            <a:ext cx="8229600" cy="3429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spcAft>
                <a:spcPts val="900"/>
              </a:spcAft>
              <a:buNone/>
            </a:pPr>
            <a:r>
              <a:rPr lang="en-US" sz="22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Chức năng hiện tại (4/4) — Document &amp; File</a:t>
            </a:r>
            <a:endParaRPr lang="en-US" sz="2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858069"/>
          <a:ext cx="8229600" cy="914400"/>
        </p:xfrm>
        <a:graphic>
          <a:graphicData uri="http://schemas.openxmlformats.org/drawingml/2006/table">
            <a:tbl>
              <a:tblPr/>
              <a:tblGrid>
                <a:gridCol w="1499592"/>
                <a:gridCol w="4966767"/>
                <a:gridCol w="1763241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Chức năng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Mô tả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Trạng thái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08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Doc Extract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Trích xuất text từ PDF/DOCX/XLSX/PPTX/images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PPTX Edit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Tạo và chỉnh sửa PowerPoint files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XLSX Write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Tạo Excel files với styling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Image Gen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Tạo ảnh bằng AI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highlight>
                            <a:srgbClr val="F1F4FA"/>
                          </a:highlight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Link Fetch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Fetch URL preview cho task attachments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ts val="1627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1A202C"/>
                          </a:solidFill>
                          <a:latin typeface="Meiryo UI" pitchFamily="34" charset="0"/>
                          <a:ea typeface="Meiryo UI" pitchFamily="34" charset="-122"/>
                          <a:cs typeface="Meiryo UI" pitchFamily="34" charset="-120"/>
                        </a:rPr>
                        <a:t>✅ Hoàn chỉnh</a:t>
                      </a:r>
                      <a:endParaRPr lang="en-US" sz="1000" dirty="0">
                        <a:latin typeface="Meiryo UI" charset="0"/>
                        <a:ea typeface="Meiryo UI" charset="0"/>
                        <a:cs typeface="Meiryo UI" charset="0"/>
                      </a:endParaRPr>
                    </a:p>
                  </a:txBody>
                  <a:tcPr marL="109538" marR="109538" marT="80963" marB="8096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4763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178336"/>
            <a:ext cx="8229600" cy="5715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3749948"/>
            <a:ext cx="8229600" cy="147637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63"/>
              </a:lnSpc>
              <a:buNone/>
            </a:pPr>
            <a:r>
              <a:rPr lang="en-US" sz="7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Doc Extract hỗ trợ PDF, DOCX, XLSX, PPTX, images. PPTX Edit tạo và chỉnh sửa slide với font/styling. XLSX Write tạo Excel có màu sắc, border.</a:t>
            </a:r>
            <a:endParaRPr lang="en-US" sz="7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3992947"/>
            <a:ext cx="8229600" cy="5715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654430" y="4972794"/>
            <a:ext cx="376238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10 / 13</a:t>
            </a:r>
            <a:endParaRPr lang="en-US" sz="500" dirty="0"/>
          </a:p>
        </p:txBody>
      </p:sp>
      <p:sp>
        <p:nvSpPr>
          <p:cNvPr id="9" name="Text 4"/>
          <p:cNvSpPr/>
          <p:nvPr/>
        </p:nvSpPr>
        <p:spPr>
          <a:xfrm>
            <a:off x="457200" y="3178336"/>
            <a:ext cx="8229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Tổng cộng:</a:t>
            </a:r>
            <a:pPr algn="l" indent="0" marL="0">
              <a:lnSpc>
                <a:spcPts val="1802"/>
              </a:lnSpc>
              <a:spcBef>
                <a:spcPts val="1125"/>
              </a:spcBef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30+ tính năng đã hoàn chỉnh, sẵn sàng dùng trong doanh nghiệp.</a:t>
            </a:r>
            <a:endParaRPr lang="en-US" sz="1100" dirty="0"/>
          </a:p>
        </p:txBody>
      </p:sp>
      <p:sp>
        <p:nvSpPr>
          <p:cNvPr id="10" name="Text 5"/>
          <p:cNvSpPr/>
          <p:nvPr/>
        </p:nvSpPr>
        <p:spPr>
          <a:xfrm>
            <a:off x="457200" y="3992947"/>
            <a:ext cx="8229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AI tạo file trực tiếp</a:t>
            </a:r>
            <a:pPr algn="l" indent="0" marL="0">
              <a:lnSpc>
                <a:spcPts val="1802"/>
              </a:lnSpc>
              <a:spcBef>
                <a:spcPts val="750"/>
              </a:spcBef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— từ câu lệnh chat, AI sinh ra tài liệu/báo cáo/ảnh dùng ngay được.</a:t>
            </a:r>
            <a:endParaRPr lang="en-US" sz="11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3830"/>
            <a:ext cx="8229600" cy="2952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40"/>
              </a:lnSpc>
              <a:spcAft>
                <a:spcPts val="780"/>
              </a:spcAft>
              <a:buNone/>
            </a:pPr>
            <a:r>
              <a:rPr lang="en-US" sz="19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Hướng dẫn build &amp; chạy ứng dụng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457200" y="795263"/>
            <a:ext cx="4057650" cy="3405187"/>
          </a:xfrm>
          <a:prstGeom prst="roundRect">
            <a:avLst>
              <a:gd name="adj" fmla="val 601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52463" y="963030"/>
            <a:ext cx="3667125" cy="2286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spcAft>
                <a:spcPts val="581"/>
              </a:spcAft>
              <a:buNone/>
            </a:pPr>
            <a:r>
              <a:rPr lang="en-US" sz="11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Yêu cầu hệ thống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52463" y="2420578"/>
            <a:ext cx="3667125" cy="2286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spcBef>
                <a:spcPts val="750"/>
              </a:spcBef>
              <a:spcAft>
                <a:spcPts val="581"/>
              </a:spcAft>
              <a:buNone/>
            </a:pPr>
            <a:r>
              <a:rPr lang="en-US" sz="11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Cài &amp; chạy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629150" y="795263"/>
            <a:ext cx="4057650" cy="3405187"/>
          </a:xfrm>
          <a:prstGeom prst="roundRect">
            <a:avLst>
              <a:gd name="adj" fmla="val 601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824413" y="963030"/>
            <a:ext cx="3667125" cy="2286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spcAft>
                <a:spcPts val="581"/>
              </a:spcAft>
              <a:buNone/>
            </a:pPr>
            <a:r>
              <a:rPr lang="en-US" sz="11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Cấu hình API key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24413" y="2330090"/>
            <a:ext cx="3667125" cy="2286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spcBef>
                <a:spcPts val="750"/>
              </a:spcBef>
              <a:spcAft>
                <a:spcPts val="581"/>
              </a:spcAft>
              <a:buNone/>
            </a:pPr>
            <a:r>
              <a:rPr lang="en-US" sz="11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Lưu ý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654430" y="4972794"/>
            <a:ext cx="376238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11 / 13</a:t>
            </a:r>
            <a:endParaRPr lang="en-US" sz="500" dirty="0"/>
          </a:p>
        </p:txBody>
      </p:sp>
      <p:sp>
        <p:nvSpPr>
          <p:cNvPr id="11" name="Text 9"/>
          <p:cNvSpPr/>
          <p:nvPr/>
        </p:nvSpPr>
        <p:spPr>
          <a:xfrm>
            <a:off x="652463" y="1291754"/>
            <a:ext cx="3667125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Python 3.10+ (khuyến nghị 3.11/3.12)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OS: Windows 10/11, macOS, Linux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Network: cần internet để cài dependencies &amp; gọi API AI</a:t>
            </a:r>
            <a:endParaRPr lang="en-US" sz="1125" dirty="0"/>
          </a:p>
        </p:txBody>
      </p:sp>
      <p:sp>
        <p:nvSpPr>
          <p:cNvPr id="12" name="Text 10"/>
          <p:cNvSpPr/>
          <p:nvPr/>
        </p:nvSpPr>
        <p:spPr>
          <a:xfrm>
            <a:off x="652463" y="2748111"/>
            <a:ext cx="3667125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​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pip install -r requirements.txt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​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python -m cowork_local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hoặc 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python __main__.py</a:t>
            </a:r>
            <a:endParaRPr lang="en-US" sz="1125" dirty="0"/>
          </a:p>
        </p:txBody>
      </p:sp>
      <p:sp>
        <p:nvSpPr>
          <p:cNvPr id="13" name="Text 11"/>
          <p:cNvSpPr/>
          <p:nvPr/>
        </p:nvSpPr>
        <p:spPr>
          <a:xfrm>
            <a:off x="4824413" y="1291754"/>
            <a:ext cx="3667125" cy="938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Settings (⚙) → chọn provider → nhập API key &amp; base URL.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Hoặc đặt qua environment variables: 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OPENAI_API_KEY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, 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OPENAI_BASE_URL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…</a:t>
            </a:r>
            <a:endParaRPr lang="en-US" sz="1125" dirty="0"/>
          </a:p>
        </p:txBody>
      </p:sp>
      <p:sp>
        <p:nvSpPr>
          <p:cNvPr id="14" name="Text 12"/>
          <p:cNvSpPr/>
          <p:nvPr/>
        </p:nvSpPr>
        <p:spPr>
          <a:xfrm>
            <a:off x="4824413" y="2657624"/>
            <a:ext cx="3667125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Cấu hình lưu tại 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~/.cowork_local/config.json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Một số package (như 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opendataloader-pdf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) tự cài khi cần lần đầu.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Lỗi 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No module named cowork_local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→ chạy 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python __main__.py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.</a:t>
            </a:r>
            <a:endParaRPr lang="en-US" sz="1125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3830"/>
            <a:ext cx="8229600" cy="2952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40"/>
              </a:lnSpc>
              <a:spcAft>
                <a:spcPts val="780"/>
              </a:spcAft>
              <a:buNone/>
            </a:pPr>
            <a:r>
              <a:rPr lang="en-US" sz="19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Kịch bản Demo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457200" y="796454"/>
            <a:ext cx="2667000" cy="3438525"/>
          </a:xfrm>
          <a:prstGeom prst="roundRect">
            <a:avLst>
              <a:gd name="adj" fmla="val 980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52463" y="963141"/>
            <a:ext cx="2276475" cy="4572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spcAft>
                <a:spcPts val="581"/>
              </a:spcAft>
              <a:buNone/>
            </a:pPr>
            <a:r>
              <a:rPr lang="en-US" sz="11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Demo 1 — File → AI → Báo cáo + OneDrive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52463" y="3477964"/>
            <a:ext cx="2276475" cy="59055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63"/>
              </a:lnSpc>
              <a:buNone/>
            </a:pPr>
            <a:r>
              <a:rPr lang="en-US" sz="7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Demo 1: OneDrive write chỉ hỗ trợ text files (.md, .txt). Demo 2: Teams webhook + Outlook desktop notification. Demo 3: Auto mode chạy toàn bộ workflow tự động.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3238500" y="796454"/>
            <a:ext cx="2667000" cy="3438525"/>
          </a:xfrm>
          <a:prstGeom prst="roundRect">
            <a:avLst>
              <a:gd name="adj" fmla="val 980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433763" y="963141"/>
            <a:ext cx="2276475" cy="4572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spcAft>
                <a:spcPts val="581"/>
              </a:spcAft>
              <a:buNone/>
            </a:pPr>
            <a:r>
              <a:rPr lang="en-US" sz="11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Demo 2 — Schedule Task tự động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019800" y="796454"/>
            <a:ext cx="2667000" cy="3438525"/>
          </a:xfrm>
          <a:prstGeom prst="roundRect">
            <a:avLst>
              <a:gd name="adj" fmla="val 980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215063" y="963141"/>
            <a:ext cx="2276475" cy="4572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spcAft>
                <a:spcPts val="581"/>
              </a:spcAft>
              <a:buNone/>
            </a:pPr>
            <a:r>
              <a:rPr lang="en-US" sz="11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Demo 3 — Co4E Workflow phân tích dự án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654430" y="4972794"/>
            <a:ext cx="376238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12 / 13</a:t>
            </a:r>
            <a:endParaRPr lang="en-US" sz="500" dirty="0"/>
          </a:p>
        </p:txBody>
      </p:sp>
      <p:sp>
        <p:nvSpPr>
          <p:cNvPr id="12" name="Text 10"/>
          <p:cNvSpPr/>
          <p:nvPr/>
        </p:nvSpPr>
        <p:spPr>
          <a:xfrm>
            <a:off x="652463" y="1520577"/>
            <a:ext cx="2276475" cy="1857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Mở Cowork Chat, đính kèm file báo cáo doanh thu (.xlsx/.pdf).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Gõ: phân tích số liệu, tạo báo cáo .xlsx có màu + viết .md lên OneDrive.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AI: đọc → phân tích → tạo Excel → upload text lên OneDrive → trả link.</a:t>
            </a:r>
            <a:endParaRPr lang="en-US" sz="1125" dirty="0"/>
          </a:p>
        </p:txBody>
      </p:sp>
      <p:sp>
        <p:nvSpPr>
          <p:cNvPr id="13" name="Text 11"/>
          <p:cNvSpPr/>
          <p:nvPr/>
        </p:nvSpPr>
        <p:spPr>
          <a:xfrm>
            <a:off x="3433763" y="1520577"/>
            <a:ext cx="2276475" cy="1976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Vào Schedule → tạo task, đặt lịch "8h sáng thứ 2 hàng tuần".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Nội dung: đọc file doanh thu, phân tích, tạo báo cáo .xlsx.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Bật 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working_days_only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+ </a:t>
            </a:r>
            <a:pPr algn="l" indent="0" marL="0">
              <a:lnSpc>
                <a:spcPts val="1631"/>
              </a:lnSpc>
              <a:buNone/>
            </a:pPr>
            <a:r>
              <a:rPr lang="en-US" sz="1100" dirty="0">
                <a:solidFill>
                  <a:srgbClr val="1A202C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skip_holidays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.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Task tự chạy, kết quả lưu trong task artifacts.</a:t>
            </a:r>
            <a:endParaRPr lang="en-US" sz="1125" dirty="0"/>
          </a:p>
        </p:txBody>
      </p:sp>
      <p:sp>
        <p:nvSpPr>
          <p:cNvPr id="14" name="Text 12"/>
          <p:cNvSpPr/>
          <p:nvPr/>
        </p:nvSpPr>
        <p:spPr>
          <a:xfrm>
            <a:off x="6215063" y="1519386"/>
            <a:ext cx="2276475" cy="2166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Step 1 (Research): đọc code, phân tích kiến trúc.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Step 2 (Implement - parallel): 2 sub-agent cùng chạy (unit test + docs).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Step 3 (Join + Review): tổng hợp, kiểm tra chất lượng.</a:t>
            </a:r>
            <a:endParaRPr lang="en-US" sz="1125" dirty="0"/>
          </a:p>
          <a:p>
            <a:pPr algn="l" marL="133350" indent="-13335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SzPct val="100000"/>
              <a:buChar char="•"/>
            </a:pPr>
            <a:r>
              <a:rPr lang="en-US" sz="112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631"/>
              </a:lnSpc>
              <a:spcBef>
                <a:spcPts val="788"/>
              </a:spcBef>
              <a:spcAft>
                <a:spcPts val="788"/>
              </a:spcAft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Chạy Auto mode → AI tự thực hiện từng bước.</a:t>
            </a:r>
            <a:endParaRPr lang="en-US" sz="1125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F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42900"/>
            <a:ext cx="8229600" cy="3429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spcAft>
                <a:spcPts val="900"/>
              </a:spcAft>
              <a:buNone/>
            </a:pPr>
            <a:r>
              <a:rPr lang="en-US" sz="22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Tóm tắt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857138"/>
            <a:ext cx="2667000" cy="2224088"/>
          </a:xfrm>
          <a:prstGeom prst="roundRect">
            <a:avLst>
              <a:gd name="adj" fmla="val 1409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81038" y="1042504"/>
            <a:ext cx="221932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Dễ dùng &amp; Đa năng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38500" y="857138"/>
            <a:ext cx="2667000" cy="2224088"/>
          </a:xfrm>
          <a:prstGeom prst="roundRect">
            <a:avLst>
              <a:gd name="adj" fmla="val 1409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462338" y="1042504"/>
            <a:ext cx="221932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Bảo mật &amp; Tiết kiệm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019800" y="857138"/>
            <a:ext cx="2667000" cy="2224088"/>
          </a:xfrm>
          <a:prstGeom prst="roundRect">
            <a:avLst>
              <a:gd name="adj" fmla="val 1409"/>
            </a:avLst>
          </a:prstGeom>
          <a:solidFill>
            <a:srgbClr val="FFFFFF">
              <a:alpha val="95000"/>
            </a:srgbClr>
          </a:solidFill>
          <a:ln w="4763">
            <a:solidFill>
              <a:srgbClr val="E2E8F0"/>
            </a:solidFill>
            <a:prstDash val="solid"/>
          </a:ln>
          <a:effectLst>
            <a:outerShdw sx="100000" sy="100000" kx="0" ky="0" algn="bl" rotWithShape="0" blurRad="57150" dist="9525" dir="5400000">
              <a:srgbClr val="000000">
                <a:alpha val="7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243638" y="1042504"/>
            <a:ext cx="2219325" cy="266700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92"/>
              </a:lnSpc>
              <a:spcAft>
                <a:spcPts val="675"/>
              </a:spcAft>
              <a:buNone/>
            </a:pPr>
            <a:r>
              <a:rPr lang="en-US" sz="1300" b="1" dirty="0">
                <a:solidFill>
                  <a:srgbClr val="003087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Tích hợp &amp; Quản trị</a:t>
            </a:r>
            <a:endParaRPr lang="en-US" sz="13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24213"/>
            <a:ext cx="8229600" cy="800100"/>
          </a:xfrm>
          <a:prstGeom prst="rect">
            <a:avLst/>
          </a:prstGeom>
        </p:spPr>
      </p:pic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4119897"/>
            <a:ext cx="8229600" cy="5715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654430" y="4972794"/>
            <a:ext cx="376238" cy="104775"/>
          </a:xfrm>
          <a:prstGeom prst="rect">
            <a:avLst/>
          </a:prstGeom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14"/>
              </a:lnSpc>
              <a:buNone/>
            </a:pPr>
            <a:r>
              <a:rPr lang="en-US" sz="500" dirty="0">
                <a:solidFill>
                  <a:srgbClr val="6B7280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Slide 13 / 13</a:t>
            </a:r>
            <a:endParaRPr lang="en-US" sz="500" dirty="0"/>
          </a:p>
        </p:txBody>
      </p:sp>
      <p:sp>
        <p:nvSpPr>
          <p:cNvPr id="13" name="Text 9"/>
          <p:cNvSpPr/>
          <p:nvPr/>
        </p:nvSpPr>
        <p:spPr>
          <a:xfrm>
            <a:off x="681038" y="1447205"/>
            <a:ext cx="2219325" cy="1309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Giao diện chat, không cần code.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Chat, workflow, schedule, code, Structure Graph, skills.</a:t>
            </a:r>
            <a:endParaRPr lang="en-US" sz="1275" dirty="0"/>
          </a:p>
        </p:txBody>
      </p:sp>
      <p:sp>
        <p:nvSpPr>
          <p:cNvPr id="14" name="Text 10"/>
          <p:cNvSpPr/>
          <p:nvPr/>
        </p:nvSpPr>
        <p:spPr>
          <a:xfrm>
            <a:off x="3462338" y="1446498"/>
            <a:ext cx="2219325" cy="1076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3 lớp Agent Security + Sandbox risk-based.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Auto Model Routing, theo dõi chi phí.</a:t>
            </a:r>
            <a:endParaRPr lang="en-US" sz="1275" dirty="0"/>
          </a:p>
        </p:txBody>
      </p:sp>
      <p:sp>
        <p:nvSpPr>
          <p:cNvPr id="15" name="Text 11"/>
          <p:cNvSpPr/>
          <p:nvPr/>
        </p:nvSpPr>
        <p:spPr>
          <a:xfrm>
            <a:off x="6243638" y="1447205"/>
            <a:ext cx="2219325" cy="1309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MS365 (OneDrive/SharePoint), MCP, Jira.</a:t>
            </a:r>
            <a:endParaRPr lang="en-US" sz="1275" dirty="0"/>
          </a:p>
          <a:p>
            <a:pPr algn="l" marL="133350" indent="-13335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SzPct val="100000"/>
              <a:buChar char="•"/>
            </a:pPr>
            <a:r>
              <a:rPr lang="en-US" sz="1275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​</a:t>
            </a:r>
            <a:pPr algn="l" indent="0" marL="0">
              <a:lnSpc>
                <a:spcPts val="1849"/>
              </a:lnSpc>
              <a:spcBef>
                <a:spcPts val="1084"/>
              </a:spcBef>
              <a:spcAft>
                <a:spcPts val="1084"/>
              </a:spcAft>
              <a:buNone/>
            </a:pPr>
            <a:r>
              <a:rPr lang="en-US" sz="12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RBAC, Dashboard, Audit Log, Groups.</a:t>
            </a:r>
            <a:endParaRPr lang="en-US" sz="1275" dirty="0"/>
          </a:p>
        </p:txBody>
      </p:sp>
      <p:sp>
        <p:nvSpPr>
          <p:cNvPr id="16" name="Text 12"/>
          <p:cNvSpPr/>
          <p:nvPr/>
        </p:nvSpPr>
        <p:spPr>
          <a:xfrm>
            <a:off x="457200" y="3224213"/>
            <a:ext cx="8229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Cowork-Local BamBOO</a:t>
            </a:r>
            <a:pPr algn="l" indent="0" marL="0">
              <a:lnSpc>
                <a:spcPts val="1802"/>
              </a:lnSpc>
              <a:spcBef>
                <a:spcPts val="1125"/>
              </a:spcBef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— công cụ AI doanh nghiệp toàn diện: dễ dùng, bảo mật, tiết kiệm, tích hợp, quản trị, đa năng.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457200" y="4119897"/>
            <a:ext cx="8229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30+ tính năng đã hoàn chỉnh</a:t>
            </a:r>
            <a:pPr algn="l" indent="0" marL="0">
              <a:lnSpc>
                <a:spcPts val="1802"/>
              </a:lnSpc>
              <a:spcBef>
                <a:spcPts val="750"/>
              </a:spcBef>
              <a:buNone/>
            </a:pPr>
            <a:r>
              <a:rPr lang="en-US" sz="1100" dirty="0">
                <a:solidFill>
                  <a:srgbClr val="1A202C"/>
                </a:solidFill>
                <a:latin typeface="Meiryo UI" pitchFamily="34" charset="0"/>
                <a:ea typeface="Meiryo UI" pitchFamily="34" charset="-122"/>
                <a:cs typeface="Meiryo UI" pitchFamily="34" charset="-120"/>
              </a:rPr>
              <a:t> — sẵn sàng triển khai trong doanh nghiệp ngay hôm nay.</a:t>
            </a:r>
            <a:endParaRPr lang="en-US" sz="11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400" y="104775"/>
            <a:ext cx="457200" cy="2823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2026-08-04T12:31:09Z</dcterms:created>
  <dcterms:modified xsi:type="dcterms:W3CDTF">2026-08-04T12:31:09Z</dcterms:modified>
</cp:coreProperties>
</file>