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30" d="100"/>
          <a:sy n="130" d="100"/>
        </p:scale>
        <p:origin x="14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070B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828800"/>
            <a:ext cx="7680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46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>
              <a:buNone/>
            </a:pPr>
            <a:endParaRPr lang="en-US" sz="4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070B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1148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Shape 1"/>
          <p:cNvSpPr/>
          <p:nvPr/>
        </p:nvSpPr>
        <p:spPr>
          <a:xfrm>
            <a:off x="502920" y="658368"/>
            <a:ext cx="822960" cy="25603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defRPr>
            </a:lvl1pPr>
          </a:lstStyle>
          <a:p>
            <a:pPr marL="0" indent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473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ền trừu tượng các nút mạng phát sáng màu xanh trên nền tối"/>
          <p:cNvPicPr>
            <a:picLocks noChangeAspect="1"/>
          </p:cNvPicPr>
          <p:nvPr/>
        </p:nvPicPr>
        <p:blipFill>
          <a:blip r:embed="rId3"/>
          <a:srcRect t="27" b="27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70B10">
              <a:alpha val="68000"/>
            </a:srgbClr>
          </a:solidFill>
          <a:ln w="12700">
            <a:solidFill>
              <a:srgbClr val="070B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669280" cy="5143500"/>
          </a:xfrm>
          <a:prstGeom prst="rect">
            <a:avLst/>
          </a:prstGeom>
          <a:solidFill>
            <a:srgbClr val="070B10">
              <a:alpha val="86000"/>
            </a:srgbClr>
          </a:solidFill>
          <a:ln w="12700">
            <a:solidFill>
              <a:srgbClr val="070B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op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4572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1371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ENTERPRISE AI PLATFORM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1828800"/>
            <a:ext cx="7680960" cy="10058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46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Cowork-Local BamBOO</a:t>
            </a:r>
            <a:endParaRPr lang="en-US" sz="4600" dirty="0"/>
          </a:p>
        </p:txBody>
      </p:sp>
      <p:sp>
        <p:nvSpPr>
          <p:cNvPr id="8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2926080"/>
            <a:ext cx="1463040" cy="27432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" name="Tex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127248"/>
            <a:ext cx="7680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Trợ lý AI cho doanh nghiệp</a:t>
            </a:r>
            <a:endParaRPr lang="en-US" sz="2000" dirty="0"/>
          </a:p>
        </p:txBody>
      </p:sp>
      <p:sp>
        <p:nvSpPr>
          <p:cNvPr id="10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" y="361188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D3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Chat  ·  Workflow  ·  Lịch tự động  ·  Bảo mật  ·  Microsoft 365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Vì sao cần Cowork-Local BamBOO</a:t>
            </a:r>
            <a:endParaRPr lang="en-US" sz="2200" dirty="0"/>
          </a:p>
        </p:txBody>
      </p:sp>
      <p:pic>
        <p:nvPicPr>
          <p:cNvPr id="3" name="Image 0" descr="Nhóm đồng nghiệp làm việc trước màn hình dashboard trong văn phòng"/>
          <p:cNvPicPr>
            <a:picLocks noChangeAspect="1"/>
          </p:cNvPicPr>
          <p:nvPr/>
        </p:nvPicPr>
        <p:blipFill>
          <a:blip r:embed="rId3"/>
          <a:srcRect l="17886" r="17886"/>
          <a:stretch/>
        </p:blipFill>
        <p:spPr>
          <a:xfrm>
            <a:off x="5074920" y="868680"/>
            <a:ext cx="3611880" cy="3749040"/>
          </a:xfrm>
          <a:prstGeom prst="rect">
            <a:avLst/>
          </a:prstGeom>
        </p:spPr>
      </p:pic>
      <p:sp>
        <p:nvSpPr>
          <p:cNvPr id="4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868680"/>
            <a:ext cx="3611880" cy="3749040"/>
          </a:xfrm>
          <a:prstGeom prst="rect">
            <a:avLst/>
          </a:prstGeom>
          <a:solidFill>
            <a:srgbClr val="070B10">
              <a:alpha val="75000"/>
            </a:srgbClr>
          </a:solidFill>
          <a:ln w="12700">
            <a:solidFill>
              <a:srgbClr val="070B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343400" cy="173736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5720" cy="1737360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9875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5A5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VẤN ĐỀ</a:t>
            </a:r>
            <a:endParaRPr lang="en-US" sz="1200" dirty="0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325880"/>
            <a:ext cx="3931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vi-VN" sz="130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văn phòng nhiều, nhưng dữ liệu vẫn phải lên cloud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vi-VN" sz="130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Dừng ở hội thoại, thiếu tự động hóa theo lịch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vi-VN" sz="130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Khó phân quyền, kiểm soát chi phí, truy vết</a:t>
            </a:r>
            <a:endParaRPr lang="en-US" sz="1300" dirty="0"/>
          </a:p>
        </p:txBody>
      </p:sp>
      <p:sp>
        <p:nvSpPr>
          <p:cNvPr id="9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880360"/>
            <a:ext cx="4343400" cy="173736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880360"/>
            <a:ext cx="45720" cy="173736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/>
          <p:cNvSpPr/>
          <p:nvPr/>
        </p:nvSpPr>
        <p:spPr>
          <a:xfrm>
            <a:off x="685800" y="29992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GIẢI PHÁP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3337560"/>
            <a:ext cx="3931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Chạy local: dữ liệu nội bộ không ra ngoài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Chat + workflow + lịch tự chạy trong một nền tảng</a:t>
            </a: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RBAC, dashboard chi phí, audit log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Kiến trúc tổng quan</a:t>
            </a:r>
            <a:endParaRPr lang="en-US" sz="2200" dirty="0"/>
          </a:p>
        </p:txBody>
      </p:sp>
      <p:pic>
        <p:nvPicPr>
          <p:cNvPr id="3" name="Image 0" descr="Hình minh họa các lớp kính phát sáng xếp chồng thể hiện kiến trúc nhiều tầng"/>
          <p:cNvPicPr>
            <a:picLocks noChangeAspect="1"/>
          </p:cNvPicPr>
          <p:nvPr/>
        </p:nvPicPr>
        <p:blipFill>
          <a:blip r:embed="rId3"/>
          <a:srcRect l="17939" r="17939"/>
          <a:stretch/>
        </p:blipFill>
        <p:spPr>
          <a:xfrm>
            <a:off x="5989320" y="868680"/>
            <a:ext cx="2697480" cy="3749040"/>
          </a:xfrm>
          <a:prstGeom prst="rect">
            <a:avLst/>
          </a:prstGeom>
        </p:spPr>
      </p:pic>
      <p:sp>
        <p:nvSpPr>
          <p:cNvPr id="4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89320" y="868680"/>
            <a:ext cx="2697480" cy="3749040"/>
          </a:xfrm>
          <a:prstGeom prst="rect">
            <a:avLst/>
          </a:prstGeom>
          <a:solidFill>
            <a:srgbClr val="070B10">
              <a:alpha val="65000"/>
            </a:srgbClr>
          </a:solidFill>
          <a:ln w="12700">
            <a:solidFill>
              <a:srgbClr val="070B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53492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5720" cy="658368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92354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UI Layer</a:t>
            </a:r>
            <a:endParaRPr lang="en-US" sz="1150" dirty="0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17957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Nơi người dùng thao tác: Dashboard, Schedule, Workspace, Monitoring</a:t>
            </a:r>
            <a:endParaRPr lang="en-US" sz="950" dirty="0"/>
          </a:p>
        </p:txBody>
      </p:sp>
      <p:sp>
        <p:nvSpPr>
          <p:cNvPr id="9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645920"/>
            <a:ext cx="53492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645920"/>
            <a:ext cx="45720" cy="658368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70078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Core Business Logic</a:t>
            </a:r>
            <a:endParaRPr lang="en-US" sz="1150" dirty="0"/>
          </a:p>
        </p:txBody>
      </p:sp>
      <p:sp>
        <p:nvSpPr>
          <p:cNvPr id="12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95681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Xử lý nghiệp vụ: Chat Agent, Code Agent, Co4E, Task, Project</a:t>
            </a:r>
            <a:endParaRPr lang="en-US" sz="950" dirty="0"/>
          </a:p>
        </p:txBody>
      </p:sp>
      <p:sp>
        <p:nvSpPr>
          <p:cNvPr id="1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423160"/>
            <a:ext cx="53492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423160"/>
            <a:ext cx="45720" cy="658368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47802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A78B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Auto Model Routing</a:t>
            </a:r>
            <a:endParaRPr lang="en-US" sz="1150" dirty="0"/>
          </a:p>
        </p:txBody>
      </p:sp>
      <p:sp>
        <p:nvSpPr>
          <p:cNvPr id="16" name="Tex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73405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Chọn model phù hợp: phân loại task → chấm điểm → quyết định</a:t>
            </a:r>
            <a:endParaRPr lang="en-US" sz="950" dirty="0"/>
          </a:p>
        </p:txBody>
      </p:sp>
      <p:sp>
        <p:nvSpPr>
          <p:cNvPr id="17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00400"/>
            <a:ext cx="53492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00400"/>
            <a:ext cx="45720" cy="658368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25526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5A5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Provider Abstraction</a:t>
            </a:r>
            <a:endParaRPr lang="en-US" sz="1150" dirty="0"/>
          </a:p>
        </p:txBody>
      </p:sp>
      <p:sp>
        <p:nvSpPr>
          <p:cNvPr id="20" name="Tex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51129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Lớp trung gian gọi OpenAI, Anthropic, Ollama, Copilot, Codex</a:t>
            </a:r>
            <a:endParaRPr lang="en-US" sz="950" dirty="0"/>
          </a:p>
        </p:txBody>
      </p:sp>
      <p:sp>
        <p:nvSpPr>
          <p:cNvPr id="21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977640"/>
            <a:ext cx="53492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977640"/>
            <a:ext cx="45720" cy="658368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0"/>
          <p:cNvSpPr/>
          <p:nvPr/>
        </p:nvSpPr>
        <p:spPr>
          <a:xfrm>
            <a:off x="658368" y="4032504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8717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Security &amp; Sandbox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658368" y="4288536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Đánh giá rủi ro và chọn môi trường chạy an toàn cho lệnh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Luồng xử lý — Chat Cowork</a:t>
            </a:r>
            <a:endParaRPr lang="en-US" sz="2200" dirty="0"/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1874520" cy="17830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5720" cy="17830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User Inpu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987552"/>
            <a:ext cx="502920" cy="502920"/>
          </a:xfrm>
          <a:prstGeom prst="rect">
            <a:avLst/>
          </a:prstGeom>
        </p:spPr>
      </p:pic>
      <p:sp>
        <p:nvSpPr>
          <p:cNvPr id="6" name="Tex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352" y="1536192"/>
            <a:ext cx="1728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User Input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566928" y="1819656"/>
            <a:ext cx="16550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Người dùng nhập câu hỏi, đính kèm file cần xử lý</a:t>
            </a:r>
            <a:endParaRPr lang="en-US" sz="900" dirty="0"/>
          </a:p>
        </p:txBody>
      </p:sp>
      <p:sp>
        <p:nvSpPr>
          <p:cNvPr id="8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68296" y="1600200"/>
            <a:ext cx="27432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70048" y="868680"/>
            <a:ext cx="1874520" cy="17830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70048" y="868680"/>
            <a:ext cx="45720" cy="17830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1" name="Image 1" descr="Chat Agen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848" y="987552"/>
            <a:ext cx="502920" cy="502920"/>
          </a:xfrm>
          <a:prstGeom prst="rect">
            <a:avLst/>
          </a:prstGeom>
        </p:spPr>
      </p:pic>
      <p:sp>
        <p:nvSpPr>
          <p:cNvPr id="12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1536192"/>
            <a:ext cx="1728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Chat Agent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2779776" y="1819656"/>
            <a:ext cx="16550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Ghép skills, rules và ngữ cảnh project vào yêu cầu</a:t>
            </a:r>
            <a:endParaRPr lang="en-US" sz="900" dirty="0"/>
          </a:p>
        </p:txBody>
      </p:sp>
      <p:sp>
        <p:nvSpPr>
          <p:cNvPr id="14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81144" y="1600200"/>
            <a:ext cx="27432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82896" y="868680"/>
            <a:ext cx="1874520" cy="17830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82896" y="868680"/>
            <a:ext cx="45720" cy="178308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7" name="Image 2" descr="Auto Model Rout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8696" y="994324"/>
            <a:ext cx="502920" cy="48937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4956048" y="1536192"/>
            <a:ext cx="1728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Auto Model Routing</a:t>
            </a:r>
            <a:endParaRPr lang="en-US" sz="1150" dirty="0"/>
          </a:p>
        </p:txBody>
      </p:sp>
      <p:sp>
        <p:nvSpPr>
          <p:cNvPr id="19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92624" y="1819656"/>
            <a:ext cx="16550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Phân loại task rồi tự chọn model tối ưu</a:t>
            </a:r>
            <a:endParaRPr lang="en-US" sz="900" dirty="0"/>
          </a:p>
        </p:txBody>
      </p:sp>
      <p:sp>
        <p:nvSpPr>
          <p:cNvPr id="20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93992" y="1600200"/>
            <a:ext cx="27432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1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95744" y="868680"/>
            <a:ext cx="1874520" cy="17830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95744" y="868680"/>
            <a:ext cx="45720" cy="1783080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3" name="Image 3" descr="Agent Security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353" y="987552"/>
            <a:ext cx="419301" cy="502920"/>
          </a:xfrm>
          <a:prstGeom prst="rect">
            <a:avLst/>
          </a:prstGeom>
        </p:spPr>
      </p:pic>
      <p:sp>
        <p:nvSpPr>
          <p:cNvPr id="24" name="Text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68896" y="1536192"/>
            <a:ext cx="1728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Security</a:t>
            </a:r>
            <a:endParaRPr lang="en-US" sz="1150" dirty="0"/>
          </a:p>
        </p:txBody>
      </p:sp>
      <p:sp>
        <p:nvSpPr>
          <p:cNvPr id="25" name="Tex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05472" y="1819656"/>
            <a:ext cx="16550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Duyệt nội dung yêu cầu, chặn nếu rủi ro</a:t>
            </a:r>
            <a:endParaRPr lang="en-US" sz="900" dirty="0"/>
          </a:p>
        </p:txBody>
      </p:sp>
      <p:sp>
        <p:nvSpPr>
          <p:cNvPr id="26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834640"/>
            <a:ext cx="5989320" cy="173736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834640"/>
            <a:ext cx="45720" cy="173736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9077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Provider Chat Loop — vòng lặp AI gọi và chạy công cụ</a:t>
            </a:r>
            <a:endParaRPr lang="en-US" sz="1150" dirty="0"/>
          </a:p>
        </p:txBody>
      </p:sp>
      <p:sp>
        <p:nvSpPr>
          <p:cNvPr id="29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3291840"/>
            <a:ext cx="1600200" cy="1097280"/>
          </a:xfrm>
          <a:prstGeom prst="rect">
            <a:avLst/>
          </a:prstGeom>
          <a:solidFill>
            <a:srgbClr val="0D141E"/>
          </a:solidFill>
          <a:ln w="12700">
            <a:solidFill>
              <a:srgbClr val="22D3E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Text 24"/>
          <p:cNvSpPr/>
          <p:nvPr/>
        </p:nvSpPr>
        <p:spPr>
          <a:xfrm>
            <a:off x="713232" y="3291840"/>
            <a:ext cx="1600200" cy="1097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Response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Trả lời dạng streaming</a:t>
            </a:r>
            <a:endParaRPr lang="en-US" sz="1100" dirty="0"/>
          </a:p>
        </p:txBody>
      </p:sp>
      <p:sp>
        <p:nvSpPr>
          <p:cNvPr id="31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7440" y="3767328"/>
            <a:ext cx="256032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2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06624" y="3291840"/>
            <a:ext cx="1600200" cy="1097280"/>
          </a:xfrm>
          <a:prstGeom prst="rect">
            <a:avLst/>
          </a:prstGeom>
          <a:solidFill>
            <a:srgbClr val="0D141E"/>
          </a:solidFill>
          <a:ln w="127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3" name="Text 27"/>
          <p:cNvSpPr/>
          <p:nvPr/>
        </p:nvSpPr>
        <p:spPr>
          <a:xfrm>
            <a:off x="2706624" y="3291840"/>
            <a:ext cx="1600200" cy="1097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Tool Calling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Chọn công cụ cần dùng</a:t>
            </a:r>
            <a:endParaRPr lang="en-US" sz="1100" dirty="0"/>
          </a:p>
        </p:txBody>
      </p:sp>
      <p:sp>
        <p:nvSpPr>
          <p:cNvPr id="34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70832" y="3767328"/>
            <a:ext cx="256032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5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0016" y="3291840"/>
            <a:ext cx="1600200" cy="1097280"/>
          </a:xfrm>
          <a:prstGeom prst="rect">
            <a:avLst/>
          </a:prstGeom>
          <a:solidFill>
            <a:srgbClr val="0D141E"/>
          </a:solidFill>
          <a:ln w="12700">
            <a:solidFill>
              <a:srgbClr val="34D39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6" name="Text 30"/>
          <p:cNvSpPr/>
          <p:nvPr/>
        </p:nvSpPr>
        <p:spPr>
          <a:xfrm>
            <a:off x="4700016" y="3291840"/>
            <a:ext cx="1600200" cy="1097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Execute Tool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Chạy file, lệnh, MCP, MS365</a:t>
            </a:r>
            <a:endParaRPr lang="en-US" sz="1100" dirty="0"/>
          </a:p>
        </p:txBody>
      </p:sp>
      <p:sp>
        <p:nvSpPr>
          <p:cNvPr id="37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2834640"/>
            <a:ext cx="2011680" cy="173736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2834640"/>
            <a:ext cx="45720" cy="1737360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9" name="Image 4" descr="Biểu tượng file tài liệu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6640" y="2962656"/>
            <a:ext cx="530352" cy="530352"/>
          </a:xfrm>
          <a:prstGeom prst="rect">
            <a:avLst/>
          </a:prstGeom>
        </p:spPr>
      </p:pic>
      <p:sp>
        <p:nvSpPr>
          <p:cNvPr id="40" name="Text 33"/>
          <p:cNvSpPr/>
          <p:nvPr/>
        </p:nvSpPr>
        <p:spPr>
          <a:xfrm>
            <a:off x="6766560" y="356616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5A5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Output Files</a:t>
            </a:r>
            <a:endParaRPr lang="en-US" sz="1150" dirty="0"/>
          </a:p>
        </p:txBody>
      </p:sp>
      <p:sp>
        <p:nvSpPr>
          <p:cNvPr id="41" name="Text 34"/>
          <p:cNvSpPr/>
          <p:nvPr/>
        </p:nvSpPr>
        <p:spPr>
          <a:xfrm>
            <a:off x="6766560" y="38404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Kết quả là file thật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.xlsx  .pptx  .docx  .md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Co4E Workflow — nhiều agent phối hợp</a:t>
            </a:r>
            <a:endParaRPr lang="en-US" sz="2200" dirty="0"/>
          </a:p>
        </p:txBody>
      </p:sp>
      <p:pic>
        <p:nvPicPr>
          <p:cNvPr id="3" name="Image 0" descr="Dải trang trí các đường sáng hội tụ"/>
          <p:cNvPicPr>
            <a:picLocks noChangeAspect="1"/>
          </p:cNvPicPr>
          <p:nvPr/>
        </p:nvPicPr>
        <p:blipFill>
          <a:blip r:embed="rId3"/>
          <a:srcRect t="42793" b="42793"/>
          <a:stretch/>
        </p:blipFill>
        <p:spPr>
          <a:xfrm>
            <a:off x="0" y="4434840"/>
            <a:ext cx="9144000" cy="708660"/>
          </a:xfrm>
          <a:prstGeom prst="rect">
            <a:avLst/>
          </a:prstGeom>
        </p:spPr>
      </p:pic>
      <p:sp>
        <p:nvSpPr>
          <p:cNvPr id="4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34840"/>
            <a:ext cx="9144000" cy="708660"/>
          </a:xfrm>
          <a:prstGeom prst="rect">
            <a:avLst/>
          </a:prstGeom>
          <a:solidFill>
            <a:srgbClr val="070B10">
              <a:alpha val="55000"/>
            </a:srgbClr>
          </a:solidFill>
          <a:ln w="12700">
            <a:solidFill>
              <a:srgbClr val="070B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5486400" cy="333756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3"/>
          <p:cNvSpPr/>
          <p:nvPr/>
        </p:nvSpPr>
        <p:spPr>
          <a:xfrm>
            <a:off x="640080" y="987552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9DAE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Wave 0 — khảo sát</a:t>
            </a:r>
            <a:endParaRPr lang="en-US" sz="950" dirty="0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40280" y="987552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9DAE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Wave 1 — chạy song song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4206240" y="987552"/>
            <a:ext cx="1554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9DAE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Wave 2 — join</a:t>
            </a:r>
            <a:endParaRPr lang="en-US" sz="950" dirty="0"/>
          </a:p>
        </p:txBody>
      </p:sp>
      <p:sp>
        <p:nvSpPr>
          <p:cNvPr id="9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74520"/>
            <a:ext cx="1417320" cy="868680"/>
          </a:xfrm>
          <a:prstGeom prst="rect">
            <a:avLst/>
          </a:prstGeom>
          <a:solidFill>
            <a:srgbClr val="0D141E"/>
          </a:solidFill>
          <a:ln w="12700">
            <a:solidFill>
              <a:srgbClr val="22D3E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874520"/>
            <a:ext cx="1417320" cy="86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Đọc &amp; phân tích đầu vào</a:t>
            </a:r>
            <a:endParaRPr lang="en-US" sz="1100" dirty="0"/>
          </a:p>
        </p:txBody>
      </p:sp>
      <p:sp>
        <p:nvSpPr>
          <p:cNvPr id="11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21408" y="2240280"/>
            <a:ext cx="22860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7440" y="1463040"/>
            <a:ext cx="1508760" cy="731520"/>
          </a:xfrm>
          <a:prstGeom prst="rect">
            <a:avLst/>
          </a:prstGeom>
          <a:solidFill>
            <a:srgbClr val="0D141E"/>
          </a:solidFill>
          <a:ln w="127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0"/>
          <p:cNvSpPr/>
          <p:nvPr/>
        </p:nvSpPr>
        <p:spPr>
          <a:xfrm>
            <a:off x="2377440" y="1463040"/>
            <a:ext cx="150876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Sub-agent A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Viết unit test</a:t>
            </a:r>
            <a:endParaRPr lang="en-US" sz="1100" dirty="0"/>
          </a:p>
        </p:txBody>
      </p:sp>
      <p:sp>
        <p:nvSpPr>
          <p:cNvPr id="14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7440" y="2423160"/>
            <a:ext cx="1508760" cy="731520"/>
          </a:xfrm>
          <a:prstGeom prst="rect">
            <a:avLst/>
          </a:prstGeom>
          <a:solidFill>
            <a:srgbClr val="0D141E"/>
          </a:solidFill>
          <a:ln w="127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77440" y="2423160"/>
            <a:ext cx="1508760" cy="731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Sub-agent B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Viết tài liệu</a:t>
            </a:r>
            <a:endParaRPr lang="en-US" sz="1100" dirty="0"/>
          </a:p>
        </p:txBody>
      </p:sp>
      <p:sp>
        <p:nvSpPr>
          <p:cNvPr id="16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31920" y="2240280"/>
            <a:ext cx="22860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7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1874520"/>
            <a:ext cx="1508760" cy="868680"/>
          </a:xfrm>
          <a:prstGeom prst="rect">
            <a:avLst/>
          </a:prstGeom>
          <a:solidFill>
            <a:srgbClr val="0D141E"/>
          </a:solidFill>
          <a:ln w="12700">
            <a:solidFill>
              <a:srgbClr val="34D39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6240" y="1874520"/>
            <a:ext cx="1508760" cy="86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Coordinator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Gộp kết quả, kiểm tra</a:t>
            </a:r>
            <a:endParaRPr lang="en-US" sz="1100" dirty="0"/>
          </a:p>
        </p:txBody>
      </p:sp>
      <p:sp>
        <p:nvSpPr>
          <p:cNvPr id="19" name="Tex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38328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Run mode:  Auto (tự chạy)  │  Plan (chỉ xem trước)  │  Manual (duyệt từng bước)</a:t>
            </a:r>
            <a:endParaRPr lang="en-US" sz="1000" dirty="0"/>
          </a:p>
        </p:txBody>
      </p:sp>
      <p:sp>
        <p:nvSpPr>
          <p:cNvPr id="20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6480" y="868680"/>
            <a:ext cx="2560320" cy="333756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26480" y="868680"/>
            <a:ext cx="45720" cy="333756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2" name="Image 1" descr="Biểu tượng sơ đồ luồng công việ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024128"/>
            <a:ext cx="640080" cy="640080"/>
          </a:xfrm>
          <a:prstGeom prst="rect">
            <a:avLst/>
          </a:prstGeom>
        </p:spPr>
      </p:pic>
      <p:sp>
        <p:nvSpPr>
          <p:cNvPr id="23" name="Text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7830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A78B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Mỗi bước tự cấu hình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6355080" y="219456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Vai trò agent riêng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Model riêng</a:t>
            </a:r>
            <a:endParaRPr lang="en-US" sz="11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Mức quyền riêng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Tự kiểm tra kết quả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Task tự động theo lịch</a:t>
            </a:r>
            <a:endParaRPr lang="en-US" sz="2200" dirty="0"/>
          </a:p>
        </p:txBody>
      </p:sp>
      <p:sp>
        <p:nvSpPr>
          <p:cNvPr id="3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914400"/>
            <a:ext cx="1783080" cy="777240"/>
          </a:xfrm>
          <a:prstGeom prst="rect">
            <a:avLst/>
          </a:prstGeom>
          <a:solidFill>
            <a:srgbClr val="0D141E"/>
          </a:solidFill>
          <a:ln w="12700">
            <a:solidFill>
              <a:srgbClr val="9DAEC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178308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Backlog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Chưa đặt lịch</a:t>
            </a:r>
            <a:endParaRPr lang="en-US" sz="1100" dirty="0"/>
          </a:p>
        </p:txBody>
      </p:sp>
      <p:sp>
        <p:nvSpPr>
          <p:cNvPr id="5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86000" y="1234440"/>
            <a:ext cx="27432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6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06040" y="914400"/>
            <a:ext cx="1783080" cy="777240"/>
          </a:xfrm>
          <a:prstGeom prst="rect">
            <a:avLst/>
          </a:prstGeom>
          <a:solidFill>
            <a:srgbClr val="0D141E"/>
          </a:solidFill>
          <a:ln w="12700">
            <a:solidFill>
              <a:srgbClr val="22D3EE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" name="Text 5"/>
          <p:cNvSpPr/>
          <p:nvPr/>
        </p:nvSpPr>
        <p:spPr>
          <a:xfrm>
            <a:off x="2606040" y="914400"/>
            <a:ext cx="178308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Scheduled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Đã hẹn giờ chạy</a:t>
            </a:r>
            <a:endParaRPr lang="en-US" sz="1100" dirty="0"/>
          </a:p>
        </p:txBody>
      </p:sp>
      <p:sp>
        <p:nvSpPr>
          <p:cNvPr id="8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34840" y="1234440"/>
            <a:ext cx="27432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914400"/>
            <a:ext cx="1783080" cy="777240"/>
          </a:xfrm>
          <a:prstGeom prst="rect">
            <a:avLst/>
          </a:prstGeom>
          <a:solidFill>
            <a:srgbClr val="0D141E"/>
          </a:solidFill>
          <a:ln w="12700">
            <a:solidFill>
              <a:srgbClr val="A78B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4754880" y="914400"/>
            <a:ext cx="178308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Running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đang xử lý</a:t>
            </a:r>
            <a:endParaRPr lang="en-US" sz="1100" dirty="0"/>
          </a:p>
        </p:txBody>
      </p:sp>
      <p:sp>
        <p:nvSpPr>
          <p:cNvPr id="11" name="ar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1234440"/>
            <a:ext cx="274320" cy="146304"/>
          </a:xfrm>
          <a:prstGeom prst="rightArrow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2" name="nod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03720" y="914400"/>
            <a:ext cx="1783080" cy="777240"/>
          </a:xfrm>
          <a:prstGeom prst="rect">
            <a:avLst/>
          </a:prstGeom>
          <a:solidFill>
            <a:srgbClr val="0D141E"/>
          </a:solidFill>
          <a:ln w="12700">
            <a:solidFill>
              <a:srgbClr val="34D399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6903720" y="914400"/>
            <a:ext cx="1783080" cy="7772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Done</a:t>
            </a:r>
            <a:endParaRPr lang="en-US" sz="11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Có kết quả trong artifacts</a:t>
            </a:r>
            <a:endParaRPr lang="en-US" sz="1100" dirty="0"/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7830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Trạng thái khác: Paused (tạm dừng) · Failed (lỗi) · Waiting Input (chờ bổ sung thông tin)</a:t>
            </a:r>
            <a:endParaRPr lang="en-US" sz="1050" dirty="0"/>
          </a:p>
        </p:txBody>
      </p:sp>
      <p:sp>
        <p:nvSpPr>
          <p:cNvPr id="1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24028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240280"/>
            <a:ext cx="45720" cy="10972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7" name="Image 0" descr="Schedu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2505456"/>
            <a:ext cx="566928" cy="566928"/>
          </a:xfrm>
          <a:prstGeom prst="rect">
            <a:avLst/>
          </a:prstGeom>
        </p:spPr>
      </p:pic>
      <p:sp>
        <p:nvSpPr>
          <p:cNvPr id="18" name="Tex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3312" y="23865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Schedule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353312" y="267919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One-shot, daily, weekly, monthly hoặc cron 5 trường</a:t>
            </a:r>
            <a:endParaRPr lang="en-US" sz="1000" dirty="0"/>
          </a:p>
        </p:txBody>
      </p:sp>
      <p:sp>
        <p:nvSpPr>
          <p:cNvPr id="20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24028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240280"/>
            <a:ext cx="45720" cy="109728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2" name="Image 1" descr="Working days &amp; Holida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2505456"/>
            <a:ext cx="566928" cy="56692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5696712" y="238658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Working days &amp; Holiday</a:t>
            </a:r>
            <a:endParaRPr lang="en-US" sz="1250" dirty="0"/>
          </a:p>
        </p:txBody>
      </p:sp>
      <p:sp>
        <p:nvSpPr>
          <p:cNvPr id="24" name="Tex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96712" y="267919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Chỉ chạy ngày làm việc, bỏ qua lịch lễ VN / JP / US / KR</a:t>
            </a:r>
            <a:endParaRPr lang="en-US" sz="1000" dirty="0"/>
          </a:p>
        </p:txBody>
      </p:sp>
      <p:sp>
        <p:nvSpPr>
          <p:cNvPr id="2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52044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520440"/>
            <a:ext cx="45720" cy="109728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7" name="Image 2" descr="Task chaini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3793250"/>
            <a:ext cx="566928" cy="551659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1353312" y="366674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Task chaining</a:t>
            </a:r>
            <a:endParaRPr lang="en-US" sz="1250" dirty="0"/>
          </a:p>
        </p:txBody>
      </p:sp>
      <p:sp>
        <p:nvSpPr>
          <p:cNvPr id="29" name="Text 24"/>
          <p:cNvSpPr/>
          <p:nvPr/>
        </p:nvSpPr>
        <p:spPr>
          <a:xfrm>
            <a:off x="1353312" y="39593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Output của task này là input của task kế tiếp</a:t>
            </a:r>
            <a:endParaRPr lang="en-US" sz="1000" dirty="0"/>
          </a:p>
        </p:txBody>
      </p:sp>
      <p:sp>
        <p:nvSpPr>
          <p:cNvPr id="30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52044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520440"/>
            <a:ext cx="45720" cy="1097280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2" name="Image 3" descr="Notify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768" y="3851159"/>
            <a:ext cx="566928" cy="435842"/>
          </a:xfrm>
          <a:prstGeom prst="rect">
            <a:avLst/>
          </a:prstGeom>
        </p:spPr>
      </p:pic>
      <p:sp>
        <p:nvSpPr>
          <p:cNvPr id="33" name="Text 27"/>
          <p:cNvSpPr/>
          <p:nvPr/>
        </p:nvSpPr>
        <p:spPr>
          <a:xfrm>
            <a:off x="5696712" y="366674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Notify</a:t>
            </a:r>
            <a:endParaRPr lang="en-US" sz="1250" dirty="0"/>
          </a:p>
        </p:txBody>
      </p:sp>
      <p:sp>
        <p:nvSpPr>
          <p:cNvPr id="34" name="Text 28"/>
          <p:cNvSpPr/>
          <p:nvPr/>
        </p:nvSpPr>
        <p:spPr>
          <a:xfrm>
            <a:off x="5696712" y="39593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Báo kết quả qua Teams webhook hoặc Outlook desktop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Chức năng chính — Làm việc &amp; tự động hóa</a:t>
            </a:r>
            <a:endParaRPr lang="en-US" sz="2200" dirty="0"/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91440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914400"/>
            <a:ext cx="45720" cy="10972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Cowork Cha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179576"/>
            <a:ext cx="566928" cy="566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53312" y="106070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Cowork Chat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1353312" y="135331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Chat kèm file, trả về file kết quả thật</a:t>
            </a:r>
            <a:endParaRPr lang="en-US" sz="10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91440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914400"/>
            <a:ext cx="45720" cy="10972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1" descr="Code Agen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1179576"/>
            <a:ext cx="566928" cy="5669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696712" y="106070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Code Agent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5696712" y="135331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chuyên cho task phát triển phần mềm</a:t>
            </a:r>
            <a:endParaRPr lang="en-US" sz="1000" dirty="0"/>
          </a:p>
        </p:txBody>
      </p:sp>
      <p:sp>
        <p:nvSpPr>
          <p:cNvPr id="1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176272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176272"/>
            <a:ext cx="45720" cy="109728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5" name="Image 2" descr="Co4E Workflow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2441448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53312" y="232257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Co4E Workflow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135331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DAG nhiều bước, nhiều agent chạy song song</a:t>
            </a:r>
            <a:endParaRPr lang="en-US" sz="1000" dirty="0"/>
          </a:p>
        </p:txBody>
      </p:sp>
      <p:sp>
        <p:nvSpPr>
          <p:cNvPr id="1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176272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176272"/>
            <a:ext cx="45720" cy="109728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0" name="Image 3" descr="Schedule Tas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768" y="2441448"/>
            <a:ext cx="566928" cy="56692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696712" y="232257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Schedule Task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569671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Chạy tự động theo lịch, quản lý bằng Kanban</a:t>
            </a:r>
            <a:endParaRPr lang="en-US" sz="1000" dirty="0"/>
          </a:p>
        </p:txBody>
      </p:sp>
      <p:sp>
        <p:nvSpPr>
          <p:cNvPr id="2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438144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438144"/>
            <a:ext cx="45720" cy="1097280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5" name="Image 4" descr="Skills &amp; Plan Checklist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" y="3703320"/>
            <a:ext cx="566928" cy="56692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353312" y="35844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Skills &amp; Plan Checklist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1353312" y="3877056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Thư viện skill dựng sẵn, agent tự lập và bám checklist</a:t>
            </a:r>
            <a:endParaRPr lang="en-US" sz="1000" dirty="0"/>
          </a:p>
        </p:txBody>
      </p:sp>
      <p:sp>
        <p:nvSpPr>
          <p:cNvPr id="2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438144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438144"/>
            <a:ext cx="45720" cy="109728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0" name="Image 5" descr="Structure Graph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1768" y="3703320"/>
            <a:ext cx="566928" cy="56692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696712" y="35844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Structure Graph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5696712" y="3877056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Tự dựng đồ thị cấu trúc từ code và tài liệu (AST)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Chức năng chính — Tích hợp &amp; quản trị</a:t>
            </a:r>
            <a:endParaRPr lang="en-US" sz="2200" dirty="0"/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91440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914400"/>
            <a:ext cx="45720" cy="10972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Microsoft 3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245119"/>
            <a:ext cx="566928" cy="4358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53312" y="106070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Microsoft 365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1353312" y="135331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OneDrive đọc/ghi, SharePoint đọc file</a:t>
            </a:r>
            <a:endParaRPr lang="en-US" sz="10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91440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914400"/>
            <a:ext cx="45720" cy="10972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1" descr="MCP &amp; Ji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1179576"/>
            <a:ext cx="566928" cy="5669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696712" y="106070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MCP &amp; Jira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5696712" y="135331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Kết nối tool ngoài qua MCP, đọc issue Jira</a:t>
            </a:r>
            <a:endParaRPr lang="en-US" sz="1000" dirty="0"/>
          </a:p>
        </p:txBody>
      </p:sp>
      <p:sp>
        <p:nvSpPr>
          <p:cNvPr id="1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176272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176272"/>
            <a:ext cx="45720" cy="109728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5" name="Image 2" descr="Accounts &amp; RBA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2441448"/>
            <a:ext cx="566928" cy="56692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53312" y="232257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Accounts &amp; RBAC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135331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Admin / Sub-admin / User, quản lý theo Groups</a:t>
            </a:r>
            <a:endParaRPr lang="en-US" sz="1000" dirty="0"/>
          </a:p>
        </p:txBody>
      </p:sp>
      <p:sp>
        <p:nvSpPr>
          <p:cNvPr id="1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176272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176272"/>
            <a:ext cx="45720" cy="109728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0" name="Image 3" descr="Dashboar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768" y="2441448"/>
            <a:ext cx="566928" cy="56692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696712" y="232257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Dashboard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569671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Thống kê token usage và chi phí theo tài khoản</a:t>
            </a:r>
            <a:endParaRPr lang="en-US" sz="1000" dirty="0"/>
          </a:p>
        </p:txBody>
      </p:sp>
      <p:sp>
        <p:nvSpPr>
          <p:cNvPr id="2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438144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438144"/>
            <a:ext cx="45720" cy="1097280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5" name="Image 4" descr="Agent Security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498" y="3703320"/>
            <a:ext cx="472667" cy="56692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353312" y="35844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Security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1353312" y="3877056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 lớp kiểm tra prompt, attachment, command</a:t>
            </a:r>
            <a:endParaRPr lang="en-US" sz="1000" dirty="0"/>
          </a:p>
        </p:txBody>
      </p:sp>
      <p:sp>
        <p:nvSpPr>
          <p:cNvPr id="2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438144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438144"/>
            <a:ext cx="45720" cy="1097280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0" name="Image 5" descr="Sandbox &amp; Audit Lo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1768" y="3703320"/>
            <a:ext cx="566928" cy="56692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696712" y="35844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Sandbox &amp; Audit Log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5696712" y="3877056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Chạy cách ly theo rủi ro, ghi log tra cứu được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Cài đặt &amp; chạy ứng dụng</a:t>
            </a:r>
            <a:endParaRPr lang="en-US" sz="2200" dirty="0"/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114800" cy="91440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5720" cy="91440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58368" y="932688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Yêu cầu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58368" y="122529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Python 3.10+  ·  Windows / macOS / Linux  ·  cần internet</a:t>
            </a:r>
            <a:endParaRPr lang="en-US" sz="1100" dirty="0"/>
          </a:p>
        </p:txBody>
      </p:sp>
      <p:sp>
        <p:nvSpPr>
          <p:cNvPr id="7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920240"/>
            <a:ext cx="4114800" cy="114300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920240"/>
            <a:ext cx="45720" cy="114300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658368" y="1993392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Bước 1 — cài thư viện</a:t>
            </a:r>
            <a:endParaRPr lang="en-US" sz="1200" dirty="0"/>
          </a:p>
        </p:txBody>
      </p:sp>
      <p:sp>
        <p:nvSpPr>
          <p:cNvPr id="10" name="cod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331720"/>
            <a:ext cx="3749040" cy="411480"/>
          </a:xfrm>
          <a:prstGeom prst="rect">
            <a:avLst/>
          </a:prstGeom>
          <a:solidFill>
            <a:srgbClr val="05090E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777240" y="233172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4D3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pip install -r requirements.txt</a:t>
            </a:r>
            <a:endParaRPr lang="en-US" sz="1100" dirty="0"/>
          </a:p>
        </p:txBody>
      </p:sp>
      <p:sp>
        <p:nvSpPr>
          <p:cNvPr id="12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00400"/>
            <a:ext cx="4114800" cy="141732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00400"/>
            <a:ext cx="45720" cy="141732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4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273552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Bước 2 — chạy ứng dụng</a:t>
            </a:r>
            <a:endParaRPr lang="en-US" sz="1200" dirty="0"/>
          </a:p>
        </p:txBody>
      </p:sp>
      <p:sp>
        <p:nvSpPr>
          <p:cNvPr id="15" name="cod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611880"/>
            <a:ext cx="3749040" cy="822960"/>
          </a:xfrm>
          <a:prstGeom prst="rect">
            <a:avLst/>
          </a:prstGeom>
          <a:solidFill>
            <a:srgbClr val="05090E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639312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34D3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-m cowork_local</a:t>
            </a:r>
            <a:endParaRPr lang="en-US" sz="10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9DAE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hoặc trong thư mục source:</a:t>
            </a:r>
            <a:endParaRPr lang="en-US" sz="105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050" dirty="0">
                <a:solidFill>
                  <a:srgbClr val="34D3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__main__.py</a:t>
            </a:r>
            <a:endParaRPr lang="en-US" sz="1050" dirty="0"/>
          </a:p>
        </p:txBody>
      </p:sp>
      <p:sp>
        <p:nvSpPr>
          <p:cNvPr id="17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868680"/>
            <a:ext cx="3931920" cy="219456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868680"/>
            <a:ext cx="45720" cy="219456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6048" y="93268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78BF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Cấu hình API key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956048" y="1225296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Settings → chọn provider → nhập API key, hoặc dùng biến môi trường:</a:t>
            </a:r>
            <a:endParaRPr lang="en-US" sz="1100" dirty="0"/>
          </a:p>
        </p:txBody>
      </p:sp>
      <p:sp>
        <p:nvSpPr>
          <p:cNvPr id="21" name="cod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6048" y="1783080"/>
            <a:ext cx="3566160" cy="1143000"/>
          </a:xfrm>
          <a:prstGeom prst="rect">
            <a:avLst/>
          </a:prstGeom>
          <a:solidFill>
            <a:srgbClr val="05090E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74920" y="1810512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00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$env:OPENAI_API_KEY="sk-..."</a:t>
            </a:r>
            <a:endParaRPr lang="en-US" sz="10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00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$env:OPENAI_BASE_URL="https://..."</a:t>
            </a:r>
            <a:endParaRPr lang="en-US" sz="1000" dirty="0"/>
          </a:p>
          <a:p>
            <a:pPr marL="0" indent="0">
              <a:lnSpc>
                <a:spcPts val="1500"/>
              </a:lnSpc>
              <a:buNone/>
            </a:pPr>
            <a:r>
              <a:rPr lang="en-US" sz="1000" dirty="0">
                <a:solidFill>
                  <a:srgbClr val="9DAE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Linux / macOS dùng export</a:t>
            </a:r>
            <a:endParaRPr lang="en-US" sz="1000" dirty="0"/>
          </a:p>
        </p:txBody>
      </p:sp>
      <p:sp>
        <p:nvSpPr>
          <p:cNvPr id="2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200400"/>
            <a:ext cx="3931920" cy="141732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200400"/>
            <a:ext cx="45720" cy="1417320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6048" y="3273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A5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Lưu ý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956048" y="3566160"/>
            <a:ext cx="3566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Cấu hình lưu ở ~/.cowork_local/config.json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Một số package tự cài khi dùng lần đầu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Báo lỗi thiếu module → chạy python __main__.py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Kịch bản demo</a:t>
            </a:r>
            <a:endParaRPr lang="en-US" sz="2200" dirty="0"/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2679192" cy="374904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5720" cy="374904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Từ file đến báo cá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904" y="1024128"/>
            <a:ext cx="566928" cy="566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1737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20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DEMO 1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58368" y="19659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Từ file đến báo cáo</a:t>
            </a:r>
            <a:endParaRPr lang="en-US" sz="1300" dirty="0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256032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Đính kèm file doanh thu vào chat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Yêu cầu phân tích và tạo báo cáo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Nhận file Excel + tóm tắt trên OneDrive</a:t>
            </a:r>
            <a:endParaRPr lang="en-US" sz="1100" dirty="0"/>
          </a:p>
        </p:txBody>
      </p:sp>
      <p:sp>
        <p:nvSpPr>
          <p:cNvPr id="9" name="not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360" y="3840480"/>
            <a:ext cx="2423160" cy="621792"/>
          </a:xfrm>
          <a:prstGeom prst="rect">
            <a:avLst/>
          </a:prstGeom>
          <a:solidFill>
            <a:srgbClr val="05090E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3232" y="3840480"/>
            <a:ext cx="21945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CD34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OneDrive hiện chỉ ghi được file text.</a:t>
            </a:r>
            <a:endParaRPr lang="en-US" sz="950" dirty="0"/>
          </a:p>
        </p:txBody>
      </p:sp>
      <p:sp>
        <p:nvSpPr>
          <p:cNvPr id="11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868680"/>
            <a:ext cx="2679192" cy="374904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64408" y="868680"/>
            <a:ext cx="45720" cy="374904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3" name="Image 1" descr="Task chạy tự độ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5112" y="1024128"/>
            <a:ext cx="566928" cy="56692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465576" y="1737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200" dirty="0">
                <a:solidFill>
                  <a:srgbClr val="A78B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DEMO 2</a:t>
            </a:r>
            <a:endParaRPr lang="en-US" sz="950" dirty="0"/>
          </a:p>
        </p:txBody>
      </p:sp>
      <p:sp>
        <p:nvSpPr>
          <p:cNvPr id="15" name="Tex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65576" y="19659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Task chạy tự động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3520440" y="256032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Đặt lịch 8h sáng thứ 2 hàng tuần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Bật bỏ qua ngày nghỉ và ngày lễ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Kết quả lưu sẵn, báo về Teams</a:t>
            </a:r>
            <a:endParaRPr lang="en-US" sz="1100" dirty="0"/>
          </a:p>
        </p:txBody>
      </p:sp>
      <p:sp>
        <p:nvSpPr>
          <p:cNvPr id="17" name="not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1568" y="3840480"/>
            <a:ext cx="2423160" cy="621792"/>
          </a:xfrm>
          <a:prstGeom prst="rect">
            <a:avLst/>
          </a:prstGeom>
          <a:solidFill>
            <a:srgbClr val="05090E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0440" y="3840480"/>
            <a:ext cx="21945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CD34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Thông báo qua Teams hoặc Outlook.</a:t>
            </a:r>
            <a:endParaRPr lang="en-US" sz="950" dirty="0"/>
          </a:p>
        </p:txBody>
      </p:sp>
      <p:sp>
        <p:nvSpPr>
          <p:cNvPr id="19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868680"/>
            <a:ext cx="2679192" cy="374904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1616" y="868680"/>
            <a:ext cx="45720" cy="374904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1" name="Image 2" descr="Workflow phân tích dự á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1024128"/>
            <a:ext cx="566928" cy="566928"/>
          </a:xfrm>
          <a:prstGeom prst="rect">
            <a:avLst/>
          </a:prstGeom>
        </p:spPr>
      </p:pic>
      <p:sp>
        <p:nvSpPr>
          <p:cNvPr id="22" name="Tex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72784" y="17373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200" dirty="0">
                <a:solidFill>
                  <a:srgbClr val="34D39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DEMO 3</a:t>
            </a:r>
            <a:endParaRPr lang="en-US" sz="950" dirty="0"/>
          </a:p>
        </p:txBody>
      </p:sp>
      <p:sp>
        <p:nvSpPr>
          <p:cNvPr id="23" name="Text 18"/>
          <p:cNvSpPr/>
          <p:nvPr/>
        </p:nvSpPr>
        <p:spPr>
          <a:xfrm>
            <a:off x="6272784" y="19659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Workflow phân tích dự án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6327648" y="256032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Bước 1: đọc và phân tích toàn bộ code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Bước 2: 2 agent viết test và tài liệu</a:t>
            </a:r>
            <a:endParaRPr lang="en-US" sz="11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Bước 3: tổng hợp và kiểm tra chất lượng</a:t>
            </a:r>
            <a:endParaRPr lang="en-US" sz="1100" dirty="0"/>
          </a:p>
        </p:txBody>
      </p:sp>
      <p:sp>
        <p:nvSpPr>
          <p:cNvPr id="25" name="note block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08776" y="3840480"/>
            <a:ext cx="2423160" cy="621792"/>
          </a:xfrm>
          <a:prstGeom prst="rect">
            <a:avLst/>
          </a:prstGeom>
          <a:solidFill>
            <a:srgbClr val="05090E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" name="Text 21"/>
          <p:cNvSpPr/>
          <p:nvPr/>
        </p:nvSpPr>
        <p:spPr>
          <a:xfrm>
            <a:off x="6327648" y="3840480"/>
            <a:ext cx="21945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FCD34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Chạy chế độ tự động từ đầu đến cuối.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Bảo mật nhiều lớp</a:t>
            </a:r>
            <a:endParaRPr lang="en-US" sz="2200" dirty="0"/>
          </a:p>
        </p:txBody>
      </p:sp>
      <p:pic>
        <p:nvPicPr>
          <p:cNvPr id="3" name="Image 0" descr="Hình khiên bảo vệ phát sáng dạng lưới lục giác"/>
          <p:cNvPicPr>
            <a:picLocks noChangeAspect="1"/>
          </p:cNvPicPr>
          <p:nvPr/>
        </p:nvPicPr>
        <p:blipFill>
          <a:blip r:embed="rId3"/>
          <a:srcRect l="25332" r="25332"/>
          <a:stretch/>
        </p:blipFill>
        <p:spPr>
          <a:xfrm>
            <a:off x="5760720" y="868680"/>
            <a:ext cx="2926080" cy="3749040"/>
          </a:xfrm>
          <a:prstGeom prst="rect">
            <a:avLst/>
          </a:prstGeom>
        </p:spPr>
      </p:pic>
      <p:sp>
        <p:nvSpPr>
          <p:cNvPr id="4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0720" y="868680"/>
            <a:ext cx="2926080" cy="3749040"/>
          </a:xfrm>
          <a:prstGeom prst="rect">
            <a:avLst/>
          </a:prstGeom>
          <a:solidFill>
            <a:srgbClr val="070B10">
              <a:alpha val="70000"/>
            </a:srgbClr>
          </a:solidFill>
          <a:ln w="12700">
            <a:solidFill>
              <a:srgbClr val="070B1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51206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868680"/>
            <a:ext cx="45720" cy="658368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7" name="Tex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86868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8717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Lớp 1 — Câu lệnh</a:t>
            </a:r>
            <a:endParaRPr lang="en-US" sz="1150" dirty="0"/>
          </a:p>
        </p:txBody>
      </p:sp>
      <p:sp>
        <p:nvSpPr>
          <p:cNvPr id="8" name="Tex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86868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Kiểm tra nội dung yêu cầu trước khi chạy</a:t>
            </a:r>
            <a:endParaRPr lang="en-US" sz="1000" dirty="0"/>
          </a:p>
        </p:txBody>
      </p:sp>
      <p:sp>
        <p:nvSpPr>
          <p:cNvPr id="9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645920"/>
            <a:ext cx="51206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1645920"/>
            <a:ext cx="45720" cy="658368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1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164592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8717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Lớp 2 — File đính kèm</a:t>
            </a:r>
            <a:endParaRPr lang="en-US" sz="1150" dirty="0"/>
          </a:p>
        </p:txBody>
      </p:sp>
      <p:sp>
        <p:nvSpPr>
          <p:cNvPr id="12" name="Text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164592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Quét file người dùng gửi vào</a:t>
            </a:r>
            <a:endParaRPr lang="en-US" sz="1000" dirty="0"/>
          </a:p>
        </p:txBody>
      </p:sp>
      <p:sp>
        <p:nvSpPr>
          <p:cNvPr id="1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423160"/>
            <a:ext cx="51206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423160"/>
            <a:ext cx="45720" cy="658368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242316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8717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Lớp 3 — Lệnh thực thi</a:t>
            </a:r>
            <a:endParaRPr lang="en-US" sz="1150" dirty="0"/>
          </a:p>
        </p:txBody>
      </p:sp>
      <p:sp>
        <p:nvSpPr>
          <p:cNvPr id="16" name="Text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242316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Chặn lệnh nguy hiểm trước khi chạy</a:t>
            </a:r>
            <a:endParaRPr lang="en-US" sz="1000" dirty="0"/>
          </a:p>
        </p:txBody>
      </p:sp>
      <p:sp>
        <p:nvSpPr>
          <p:cNvPr id="17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00400"/>
            <a:ext cx="51206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200400"/>
            <a:ext cx="45720" cy="658368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20040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5A52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Sandbox theo rủi ro</a:t>
            </a:r>
            <a:endParaRPr lang="en-US" sz="1150" dirty="0"/>
          </a:p>
        </p:txBody>
      </p:sp>
      <p:sp>
        <p:nvSpPr>
          <p:cNvPr id="20" name="Text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320040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 toàn → cách ly dần → máy ảo Windows</a:t>
            </a:r>
            <a:endParaRPr lang="en-US" sz="1000" dirty="0"/>
          </a:p>
        </p:txBody>
      </p:sp>
      <p:sp>
        <p:nvSpPr>
          <p:cNvPr id="21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977640"/>
            <a:ext cx="5120640" cy="658368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977640"/>
            <a:ext cx="45720" cy="658368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23" name="Text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" y="3977640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34D39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Nhật ký &amp; giám sát</a:t>
            </a:r>
            <a:endParaRPr lang="en-US" sz="1150" dirty="0"/>
          </a:p>
        </p:txBody>
      </p:sp>
      <p:sp>
        <p:nvSpPr>
          <p:cNvPr id="24" name="Text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43200" y="3977640"/>
            <a:ext cx="2743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Ghi lại mọi thao tác, tra cứu được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457200" y="1828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Tóm tắt</a:t>
            </a:r>
            <a:endParaRPr lang="en-US" sz="2200" dirty="0"/>
          </a:p>
        </p:txBody>
      </p:sp>
      <p:sp>
        <p:nvSpPr>
          <p:cNvPr id="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91440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914400"/>
            <a:ext cx="45720" cy="10972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5" name="Image 0" descr="Dễ dù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179576"/>
            <a:ext cx="566928" cy="56692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53312" y="106070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Dễ dùng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1353312" y="135331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Giao diện chat, không cần biết code</a:t>
            </a:r>
            <a:endParaRPr lang="en-US" sz="1000" dirty="0"/>
          </a:p>
        </p:txBody>
      </p:sp>
      <p:sp>
        <p:nvSpPr>
          <p:cNvPr id="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914400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914400"/>
            <a:ext cx="45720" cy="1097280"/>
          </a:xfrm>
          <a:prstGeom prst="rect">
            <a:avLst/>
          </a:prstGeom>
          <a:solidFill>
            <a:srgbClr val="F87171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0" name="Image 1" descr="Bảo mậ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898" y="1179576"/>
            <a:ext cx="472667" cy="5669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696712" y="1060704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Bảo mật</a:t>
            </a:r>
            <a:endParaRPr lang="en-US" sz="1250" dirty="0"/>
          </a:p>
        </p:txBody>
      </p:sp>
      <p:sp>
        <p:nvSpPr>
          <p:cNvPr id="12" name="Text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96712" y="135331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 lớp kiểm tra + sandbox</a:t>
            </a:r>
            <a:endParaRPr lang="en-US" sz="1000" dirty="0"/>
          </a:p>
        </p:txBody>
      </p:sp>
      <p:sp>
        <p:nvSpPr>
          <p:cNvPr id="1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176272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2176272"/>
            <a:ext cx="45720" cy="1097280"/>
          </a:xfrm>
          <a:prstGeom prst="rect">
            <a:avLst/>
          </a:prstGeom>
          <a:solidFill>
            <a:srgbClr val="34D399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15" name="Image 2" descr="Tiết kiệm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2441448"/>
            <a:ext cx="566928" cy="566928"/>
          </a:xfrm>
          <a:prstGeom prst="rect">
            <a:avLst/>
          </a:prstGeom>
        </p:spPr>
      </p:pic>
      <p:sp>
        <p:nvSpPr>
          <p:cNvPr id="16" name="Text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3312" y="232257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Tiết kiệm</a:t>
            </a:r>
            <a:endParaRPr lang="en-US" sz="1250" dirty="0"/>
          </a:p>
        </p:txBody>
      </p:sp>
      <p:sp>
        <p:nvSpPr>
          <p:cNvPr id="17" name="Text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331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Tự chọn model, theo dõi chi phí</a:t>
            </a:r>
            <a:endParaRPr lang="en-US" sz="1000" dirty="0"/>
          </a:p>
        </p:txBody>
      </p:sp>
      <p:sp>
        <p:nvSpPr>
          <p:cNvPr id="1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176272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2176272"/>
            <a:ext cx="45720" cy="1097280"/>
          </a:xfrm>
          <a:prstGeom prst="rect">
            <a:avLst/>
          </a:prstGeom>
          <a:solidFill>
            <a:srgbClr val="A78BFA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0" name="Image 3" descr="Tích hợ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768" y="2506991"/>
            <a:ext cx="566928" cy="435842"/>
          </a:xfrm>
          <a:prstGeom prst="rect">
            <a:avLst/>
          </a:prstGeom>
        </p:spPr>
      </p:pic>
      <p:sp>
        <p:nvSpPr>
          <p:cNvPr id="21" name="Text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96712" y="232257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Tích hợp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5696712" y="2615184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MS365, MCP, Jira</a:t>
            </a:r>
            <a:endParaRPr lang="en-US" sz="1000" dirty="0"/>
          </a:p>
        </p:txBody>
      </p:sp>
      <p:sp>
        <p:nvSpPr>
          <p:cNvPr id="23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438144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4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7200" y="3438144"/>
            <a:ext cx="45720" cy="1097280"/>
          </a:xfrm>
          <a:prstGeom prst="rect">
            <a:avLst/>
          </a:prstGeom>
          <a:solidFill>
            <a:srgbClr val="F5A524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25" name="Image 4" descr="Quản trị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68" y="3703320"/>
            <a:ext cx="566928" cy="56692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353312" y="35844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Quản trị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1353312" y="3877056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Phân quyền, dashboard, nhật ký</a:t>
            </a:r>
            <a:endParaRPr lang="en-US" sz="1000" dirty="0"/>
          </a:p>
        </p:txBody>
      </p:sp>
      <p:sp>
        <p:nvSpPr>
          <p:cNvPr id="28" name="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438144"/>
            <a:ext cx="4114800" cy="1097280"/>
          </a:xfrm>
          <a:prstGeom prst="rect">
            <a:avLst/>
          </a:prstGeom>
          <a:solidFill>
            <a:srgbClr val="111823"/>
          </a:solidFill>
          <a:ln w="12700">
            <a:solidFill>
              <a:srgbClr val="1E2A3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accent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00600" y="3438144"/>
            <a:ext cx="45720" cy="109728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ja-JP" altLang="en-US"/>
          </a:p>
        </p:txBody>
      </p:sp>
      <p:pic>
        <p:nvPicPr>
          <p:cNvPr id="30" name="Image 5" descr="Đa nă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1768" y="3703320"/>
            <a:ext cx="566928" cy="56692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696712" y="35844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Đa năng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5696712" y="3877056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DAEC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Chat, workflow, lịch, code, skills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</TotalTime>
  <Words>1053</Words>
  <Application>Microsoft Office PowerPoint</Application>
  <PresentationFormat>画面に合わせる (16:9)</PresentationFormat>
  <Paragraphs>178</Paragraphs>
  <Slides>12</Slides>
  <Notes>12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Segoe UI</vt:lpstr>
      <vt:lpstr>Office Theme</vt:lpstr>
      <vt:lpstr>Cowork-Local BamBOO</vt:lpstr>
      <vt:lpstr>Vì sao cần Cowork-Local BamBOO</vt:lpstr>
      <vt:lpstr>Kiến trúc tổng quan</vt:lpstr>
      <vt:lpstr>Luồng xử lý — Chat Cowork</vt:lpstr>
      <vt:lpstr>Co4E Workflow — nhiều agent phối hợp</vt:lpstr>
      <vt:lpstr>Task tự động theo lịch</vt:lpstr>
      <vt:lpstr>Chức năng chính — Làm việc &amp; tự động hóa</vt:lpstr>
      <vt:lpstr>Chức năng chính — Tích hợp &amp; quản trị</vt:lpstr>
      <vt:lpstr>Cài đặt &amp; chạy ứng dụng</vt:lpstr>
      <vt:lpstr>Kịch bản demo</vt:lpstr>
      <vt:lpstr>Bảo mật nhiều lớp</vt:lpstr>
      <vt:lpstr>Tóm tắt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Tai Phan Hoang</dc:creator>
  <cp:lastModifiedBy>Tai Phan Hoang</cp:lastModifiedBy>
  <cp:revision>2</cp:revision>
  <dcterms:created xsi:type="dcterms:W3CDTF">2026-08-04T12:21:39Z</dcterms:created>
  <dcterms:modified xsi:type="dcterms:W3CDTF">2026-08-05T09:50:53Z</dcterms:modified>
</cp:coreProperties>
</file>