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414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0070F3">
              <a:alpha val="96000"/>
            </a:srgbClr>
          </a:solidFill>
          <a:ln w="12700">
            <a:solidFill>
              <a:srgbClr val="0070F3">
                <a:alpha val="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502920"/>
            <a:ext cx="3291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D4AF37"/>
                </a:solidFill>
              </a:rPr>
              <a:t>HARNESSATHON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502920" y="114300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CASAN Level 5 Demo</a:t>
            </a:r>
            <a:endParaRPr lang="en-US" sz="3400" dirty="0"/>
          </a:p>
        </p:txBody>
      </p:sp>
      <p:sp>
        <p:nvSpPr>
          <p:cNvPr id="7" name="Text 5"/>
          <p:cNvSpPr/>
          <p:nvPr/>
        </p:nvSpPr>
        <p:spPr>
          <a:xfrm>
            <a:off x="530352" y="1965960"/>
            <a:ext cx="512064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E5E5E5"/>
                </a:solidFill>
              </a:rPr>
              <a:t>From Level 4 achieved to Level 5 demonstrated with executable, auditable, measurable harness controls.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6355080" y="941832"/>
            <a:ext cx="20574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355080" y="941832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19672" y="1069848"/>
            <a:ext cx="1764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H4 Security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519672" y="1380744"/>
            <a:ext cx="176479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Prompt injection block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PII + secret filtering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6355080" y="1901952"/>
            <a:ext cx="20574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355080" y="1901952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2029968"/>
            <a:ext cx="1764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H5 Governance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519672" y="2340864"/>
            <a:ext cx="176479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Risk approval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Signed policy bundle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6355080" y="2862072"/>
            <a:ext cx="205740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55080" y="2862072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19672" y="2990088"/>
            <a:ext cx="176479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H6 AgentOps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519672" y="3300984"/>
            <a:ext cx="176479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Cost, latency, alerts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Central dashboard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530352" y="4526280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DBDBD"/>
                </a:solidFill>
              </a:rPr>
              <a:t>FPT Software AI CoE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Judges Should See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compact map from baseline gaps to executable evidence.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40080" y="1325880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4AF37"/>
                </a:solidFill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389888" y="13533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</a:rPr>
              <a:t>Baseline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89888" y="173736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Why Level 3 -&gt; 4 was the starting point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4709160" y="1325880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4AF37"/>
                </a:solidFill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5458968" y="13533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</a:rPr>
              <a:t>Runtime Harness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458968" y="173736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How H4/H5/H6 now gate every step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640080" y="2743200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4AF37"/>
                </a:solidFill>
              </a:rPr>
              <a:t>03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389888" y="27706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</a:rPr>
              <a:t>Evidence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89888" y="31546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What can be verified from logs and tests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4709160" y="2743200"/>
            <a:ext cx="65836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D4AF37"/>
                </a:solidFill>
              </a:rPr>
              <a:t>04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5458968" y="277063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</a:rPr>
              <a:t>Level 5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58968" y="3154680"/>
            <a:ext cx="29260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What is demonstrated and what remains external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Baseline: Strong Engine, Weak Control Layer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Original assessment had H1/H3/H7 strong, but H4/H5/H6 blocked a confident Level 4 claim.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1143000"/>
            <a:ext cx="20116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143000"/>
            <a:ext cx="64008" cy="960120"/>
          </a:xfrm>
          <a:prstGeom prst="rect">
            <a:avLst/>
          </a:prstGeom>
          <a:solidFill>
            <a:srgbClr val="D90429"/>
          </a:solidFill>
          <a:ln w="12700">
            <a:solidFill>
              <a:srgbClr val="D9042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271016"/>
            <a:ext cx="17190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Security Gap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13232" y="1581912"/>
            <a:ext cx="1719072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prompt injection scan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secret/PII gate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output filtering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2834640" y="1143000"/>
            <a:ext cx="20116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834640" y="1143000"/>
            <a:ext cx="64008" cy="960120"/>
          </a:xfrm>
          <a:prstGeom prst="rect">
            <a:avLst/>
          </a:prstGeom>
          <a:solidFill>
            <a:srgbClr val="D90429"/>
          </a:solidFill>
          <a:ln w="12700">
            <a:solidFill>
              <a:srgbClr val="D90429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99232" y="1271016"/>
            <a:ext cx="17190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Governance Gap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999232" y="1581912"/>
            <a:ext cx="1719072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approval workflow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Audit was not tamper-evident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enforced risk registry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120640" y="1143000"/>
            <a:ext cx="201168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20640" y="1143000"/>
            <a:ext cx="64008" cy="960120"/>
          </a:xfrm>
          <a:prstGeom prst="rect">
            <a:avLst/>
          </a:prstGeom>
          <a:solidFill>
            <a:srgbClr val="D90429"/>
          </a:solidFill>
          <a:ln w="12700">
            <a:solidFill>
              <a:srgbClr val="D90429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285232" y="1271016"/>
            <a:ext cx="171907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AgentOps Gap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285232" y="1581912"/>
            <a:ext cx="1719072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cost/token tracking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failure alert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 drift signal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7296912" y="1170432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D90429"/>
                </a:solidFill>
              </a:rPr>
              <a:t>57.9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7205472" y="1609344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Baseline Avg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658368" y="283464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0A0A"/>
                </a:solidFill>
              </a:rPr>
              <a:t>H4 Security</a:t>
            </a:r>
            <a:endParaRPr lang="en-US" sz="850" dirty="0"/>
          </a:p>
        </p:txBody>
      </p:sp>
      <p:sp>
        <p:nvSpPr>
          <p:cNvPr id="23" name="Shape 21"/>
          <p:cNvSpPr/>
          <p:nvPr/>
        </p:nvSpPr>
        <p:spPr>
          <a:xfrm>
            <a:off x="2212848" y="2862072"/>
            <a:ext cx="2194560" cy="10058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12848" y="2862072"/>
            <a:ext cx="1843430" cy="100584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44568" y="281635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20 -&gt; 84</a:t>
            </a:r>
            <a:endParaRPr lang="en-US" sz="820" dirty="0"/>
          </a:p>
        </p:txBody>
      </p:sp>
      <p:sp>
        <p:nvSpPr>
          <p:cNvPr id="26" name="Text 24"/>
          <p:cNvSpPr/>
          <p:nvPr/>
        </p:nvSpPr>
        <p:spPr>
          <a:xfrm>
            <a:off x="658368" y="324612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0A0A"/>
                </a:solidFill>
              </a:rPr>
              <a:t>H5 Governance</a:t>
            </a:r>
            <a:endParaRPr lang="en-US" sz="850" dirty="0"/>
          </a:p>
        </p:txBody>
      </p:sp>
      <p:sp>
        <p:nvSpPr>
          <p:cNvPr id="27" name="Shape 25"/>
          <p:cNvSpPr/>
          <p:nvPr/>
        </p:nvSpPr>
        <p:spPr>
          <a:xfrm>
            <a:off x="2212848" y="3273552"/>
            <a:ext cx="2194560" cy="10058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2212848" y="3273552"/>
            <a:ext cx="1799539" cy="100584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44568" y="322783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25 -&gt; 82</a:t>
            </a:r>
            <a:endParaRPr lang="en-US" sz="820" dirty="0"/>
          </a:p>
        </p:txBody>
      </p:sp>
      <p:sp>
        <p:nvSpPr>
          <p:cNvPr id="30" name="Text 28"/>
          <p:cNvSpPr/>
          <p:nvPr/>
        </p:nvSpPr>
        <p:spPr>
          <a:xfrm>
            <a:off x="658368" y="365760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0A0A"/>
                </a:solidFill>
              </a:rPr>
              <a:t>H6 AgentOps</a:t>
            </a:r>
            <a:endParaRPr lang="en-US" sz="850" dirty="0"/>
          </a:p>
        </p:txBody>
      </p:sp>
      <p:sp>
        <p:nvSpPr>
          <p:cNvPr id="31" name="Shape 29"/>
          <p:cNvSpPr/>
          <p:nvPr/>
        </p:nvSpPr>
        <p:spPr>
          <a:xfrm>
            <a:off x="2212848" y="3685032"/>
            <a:ext cx="2194560" cy="10058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12848" y="3685032"/>
            <a:ext cx="1821485" cy="100584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44568" y="363931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30 -&gt; 83</a:t>
            </a:r>
            <a:endParaRPr lang="en-US" sz="820" dirty="0"/>
          </a:p>
        </p:txBody>
      </p:sp>
      <p:sp>
        <p:nvSpPr>
          <p:cNvPr id="34" name="Text 32"/>
          <p:cNvSpPr/>
          <p:nvPr/>
        </p:nvSpPr>
        <p:spPr>
          <a:xfrm>
            <a:off x="658368" y="4069080"/>
            <a:ext cx="1417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0A0A0A"/>
                </a:solidFill>
              </a:rPr>
              <a:t>Average</a:t>
            </a:r>
            <a:endParaRPr lang="en-US" sz="850" dirty="0"/>
          </a:p>
        </p:txBody>
      </p:sp>
      <p:sp>
        <p:nvSpPr>
          <p:cNvPr id="35" name="Shape 33"/>
          <p:cNvSpPr/>
          <p:nvPr/>
        </p:nvSpPr>
        <p:spPr>
          <a:xfrm>
            <a:off x="2212848" y="4096512"/>
            <a:ext cx="2194560" cy="10058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212848" y="4096512"/>
            <a:ext cx="1909267" cy="100584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44568" y="4050792"/>
            <a:ext cx="685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58 -&gt; 87</a:t>
            </a:r>
            <a:endParaRPr lang="en-US" sz="8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New Architecture: Harness Around Every Step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H4/H5/H6 are no longer documents; they are mandatory runtime gates.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11480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Input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74904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User or agent payload</a:t>
            </a:r>
            <a:endParaRPr lang="en-US" sz="750" dirty="0"/>
          </a:p>
        </p:txBody>
      </p:sp>
      <p:sp>
        <p:nvSpPr>
          <p:cNvPr id="11" name="Text 9"/>
          <p:cNvSpPr/>
          <p:nvPr/>
        </p:nvSpPr>
        <p:spPr>
          <a:xfrm>
            <a:off x="1417320" y="20574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04040"/>
                </a:solidFill>
              </a:rPr>
              <a:t>&gt;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1618488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64208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H4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581912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Security scan</a:t>
            </a:r>
            <a:endParaRPr lang="en-US" sz="750" dirty="0"/>
          </a:p>
        </p:txBody>
      </p:sp>
      <p:sp>
        <p:nvSpPr>
          <p:cNvPr id="15" name="Text 13"/>
          <p:cNvSpPr/>
          <p:nvPr/>
        </p:nvSpPr>
        <p:spPr>
          <a:xfrm>
            <a:off x="2624328" y="20574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04040"/>
                </a:solidFill>
              </a:rPr>
              <a:t>&gt;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2825496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871216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H5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2788920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Risk + approval</a:t>
            </a:r>
            <a:endParaRPr lang="en-US" sz="750" dirty="0"/>
          </a:p>
        </p:txBody>
      </p:sp>
      <p:sp>
        <p:nvSpPr>
          <p:cNvPr id="19" name="Text 17"/>
          <p:cNvSpPr/>
          <p:nvPr/>
        </p:nvSpPr>
        <p:spPr>
          <a:xfrm>
            <a:off x="3831336" y="20574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04040"/>
                </a:solidFill>
              </a:rPr>
              <a:t>&gt;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032504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078224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Agent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995928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Real execution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5038344" y="20574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04040"/>
                </a:solidFill>
              </a:rPr>
              <a:t>&gt;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5239512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285232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H6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202936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Metrics + alert</a:t>
            </a:r>
            <a:endParaRPr lang="en-US" sz="750" dirty="0"/>
          </a:p>
        </p:txBody>
      </p:sp>
      <p:sp>
        <p:nvSpPr>
          <p:cNvPr id="27" name="Text 25"/>
          <p:cNvSpPr/>
          <p:nvPr/>
        </p:nvSpPr>
        <p:spPr>
          <a:xfrm>
            <a:off x="6245352" y="20574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04040"/>
                </a:solidFill>
              </a:rPr>
              <a:t>&gt;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6446520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92240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H4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6409944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Output filter</a:t>
            </a:r>
            <a:endParaRPr lang="en-US" sz="750" dirty="0"/>
          </a:p>
        </p:txBody>
      </p:sp>
      <p:sp>
        <p:nvSpPr>
          <p:cNvPr id="31" name="Text 29"/>
          <p:cNvSpPr/>
          <p:nvPr/>
        </p:nvSpPr>
        <p:spPr>
          <a:xfrm>
            <a:off x="7452360" y="2057400"/>
            <a:ext cx="164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404040"/>
                </a:solidFill>
              </a:rPr>
              <a:t>&gt;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7653528" y="1874520"/>
            <a:ext cx="932688" cy="685800"/>
          </a:xfrm>
          <a:prstGeom prst="roundRect">
            <a:avLst>
              <a:gd name="adj" fmla="val 10667"/>
            </a:avLst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699248" y="2048256"/>
            <a:ext cx="8412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Evidence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7616952" y="2679192"/>
            <a:ext cx="1005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50" dirty="0">
                <a:solidFill>
                  <a:srgbClr val="404040"/>
                </a:solidFill>
              </a:rPr>
              <a:t>Trace + audit</a:t>
            </a:r>
            <a:endParaRPr lang="en-US" sz="750" dirty="0"/>
          </a:p>
        </p:txBody>
      </p:sp>
      <p:sp>
        <p:nvSpPr>
          <p:cNvPr id="35" name="Shape 33"/>
          <p:cNvSpPr/>
          <p:nvPr/>
        </p:nvSpPr>
        <p:spPr>
          <a:xfrm>
            <a:off x="685800" y="3520440"/>
            <a:ext cx="23317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85800" y="3520440"/>
            <a:ext cx="64008" cy="6858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850392" y="3648456"/>
            <a:ext cx="2039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Boss Integration</a:t>
            </a:r>
            <a:endParaRPr lang="en-US" sz="1250" dirty="0"/>
          </a:p>
        </p:txBody>
      </p:sp>
      <p:sp>
        <p:nvSpPr>
          <p:cNvPr id="38" name="Text 36"/>
          <p:cNvSpPr/>
          <p:nvPr/>
        </p:nvSpPr>
        <p:spPr>
          <a:xfrm>
            <a:off x="850392" y="3959352"/>
            <a:ext cx="2039112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okr.bossbuiltin mandates CASAN protocol before every delegated step.</a:t>
            </a:r>
            <a:endParaRPr lang="en-US" sz="920" dirty="0"/>
          </a:p>
        </p:txBody>
      </p:sp>
      <p:sp>
        <p:nvSpPr>
          <p:cNvPr id="39" name="Shape 37"/>
          <p:cNvSpPr/>
          <p:nvPr/>
        </p:nvSpPr>
        <p:spPr>
          <a:xfrm>
            <a:off x="3429000" y="3520440"/>
            <a:ext cx="23317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429000" y="3520440"/>
            <a:ext cx="64008" cy="6858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593592" y="3648456"/>
            <a:ext cx="2039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Pipeline Context</a:t>
            </a:r>
            <a:endParaRPr lang="en-US" sz="1250" dirty="0"/>
          </a:p>
        </p:txBody>
      </p:sp>
      <p:sp>
        <p:nvSpPr>
          <p:cNvPr id="42" name="Text 40"/>
          <p:cNvSpPr/>
          <p:nvPr/>
        </p:nvSpPr>
        <p:spPr>
          <a:xfrm>
            <a:off x="3593592" y="3959352"/>
            <a:ext cx="2039112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Demo context maps Steps 0-13 to H4/H5/H6 traces.</a:t>
            </a:r>
            <a:endParaRPr lang="en-US" sz="920" dirty="0"/>
          </a:p>
        </p:txBody>
      </p:sp>
      <p:sp>
        <p:nvSpPr>
          <p:cNvPr id="43" name="Shape 41"/>
          <p:cNvSpPr/>
          <p:nvPr/>
        </p:nvSpPr>
        <p:spPr>
          <a:xfrm>
            <a:off x="6172200" y="3520440"/>
            <a:ext cx="2331720" cy="685800"/>
          </a:xfrm>
          <a:prstGeom prst="roundRect">
            <a:avLst>
              <a:gd name="adj" fmla="val 10667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6172200" y="3520440"/>
            <a:ext cx="64008" cy="68580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6336792" y="3648456"/>
            <a:ext cx="2039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Evidence First</a:t>
            </a:r>
            <a:endParaRPr lang="en-US" sz="1250" dirty="0"/>
          </a:p>
        </p:txBody>
      </p:sp>
      <p:sp>
        <p:nvSpPr>
          <p:cNvPr id="46" name="Text 44"/>
          <p:cNvSpPr/>
          <p:nvPr/>
        </p:nvSpPr>
        <p:spPr>
          <a:xfrm>
            <a:off x="6336792" y="3959352"/>
            <a:ext cx="2039112" cy="1554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Every claim links to executable tests and generated artifacts.</a:t>
            </a:r>
            <a:endParaRPr lang="en-US" sz="92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H4 Security Harness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Fail closed before LLM/tool execution and filter generated output afterwards.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94360" y="114300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143000"/>
            <a:ext cx="64008" cy="960120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952" y="1271016"/>
            <a:ext cx="1856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Input Gate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58952" y="1581912"/>
            <a:ext cx="1856232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Blocks prompt injection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Blocks critical secrets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Masks email, phone, ID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2971800" y="114300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971800" y="1143000"/>
            <a:ext cx="64008" cy="960120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36392" y="1271016"/>
            <a:ext cx="1856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Output Gate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136392" y="1581912"/>
            <a:ext cx="1856232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Redacts secrets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Masks PII again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Flags uncertainty language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349240" y="1143000"/>
            <a:ext cx="21488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349240" y="1143000"/>
            <a:ext cx="64008" cy="96012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513832" y="1271016"/>
            <a:ext cx="1856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Evidence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513832" y="1581912"/>
            <a:ext cx="1856232" cy="429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security-*.json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security.jsonl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attack + PII test files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640080" y="2788920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A0A0A"/>
                </a:solidFill>
              </a:rPr>
              <a:t>Verification highlights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640080" y="3246120"/>
            <a:ext cx="7223760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404040"/>
                </a:solidFill>
              </a:rPr>
              <a:t>PASS: H4 blocks prompt injection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04040"/>
                </a:solidFill>
              </a:rPr>
              <a:t>PASS: PII output contains ***MASKED_EMAIL***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04040"/>
                </a:solidFill>
              </a:rPr>
              <a:t>PASS: PII output contains ***MASKED_PHONE***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H5 Governance Harness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High-risk actions are denied by default and every decision is tamper-evident.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48640" y="1115568"/>
            <a:ext cx="1920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48640" y="1115568"/>
            <a:ext cx="64008" cy="1005840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13232" y="1243584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Risk Scoring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13232" y="1554480"/>
            <a:ext cx="162763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Action type + content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Low / medium / high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Deploy and secrets are high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2697480" y="1115568"/>
            <a:ext cx="1920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697480" y="1115568"/>
            <a:ext cx="64008" cy="1005840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862072" y="1243584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Approval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862072" y="1554480"/>
            <a:ext cx="162763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Non-interactive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Approver identity required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Deny by default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4846320" y="1115568"/>
            <a:ext cx="192024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1115568"/>
            <a:ext cx="64008" cy="100584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010912" y="1243584"/>
            <a:ext cx="1627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Audit Chain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010912" y="1554480"/>
            <a:ext cx="162763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previous_record_hash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record_hash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Verifier script</a:t>
            </a:r>
            <a:endParaRPr lang="en-US" sz="920" dirty="0"/>
          </a:p>
        </p:txBody>
      </p:sp>
      <p:sp>
        <p:nvSpPr>
          <p:cNvPr id="20" name="Text 18"/>
          <p:cNvSpPr/>
          <p:nvPr/>
        </p:nvSpPr>
        <p:spPr>
          <a:xfrm>
            <a:off x="708660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D4AF37"/>
                </a:solidFill>
              </a:rPr>
              <a:t>87</a:t>
            </a:r>
            <a:endParaRPr lang="en-US" sz="2500" dirty="0"/>
          </a:p>
        </p:txBody>
      </p:sp>
      <p:sp>
        <p:nvSpPr>
          <p:cNvPr id="21" name="Text 19"/>
          <p:cNvSpPr/>
          <p:nvPr/>
        </p:nvSpPr>
        <p:spPr>
          <a:xfrm>
            <a:off x="699516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Governance Score</a:t>
            </a:r>
            <a:endParaRPr lang="en-US" sz="820" dirty="0"/>
          </a:p>
        </p:txBody>
      </p:sp>
      <p:sp>
        <p:nvSpPr>
          <p:cNvPr id="22" name="Text 20"/>
          <p:cNvSpPr/>
          <p:nvPr/>
        </p:nvSpPr>
        <p:spPr>
          <a:xfrm>
            <a:off x="658368" y="2816352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0A0A"/>
                </a:solidFill>
              </a:rPr>
              <a:t>Proof points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58368" y="3246120"/>
            <a:ext cx="749808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404040"/>
                </a:solidFill>
              </a:rPr>
              <a:t>High-risk deploy without idempotency: denied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04040"/>
                </a:solidFill>
              </a:rPr>
              <a:t>High-risk deploy with approver: approved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404040"/>
                </a:solidFill>
              </a:rPr>
              <a:t>Audit chain verification: POLICY + AUDIT valid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H6 AgentOps Harness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Every run becomes observable: status, latency, token, cost, retry, alerts.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82296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70F3"/>
                </a:solidFill>
              </a:rPr>
              <a:t>10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73152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Trace JSON</a:t>
            </a:r>
            <a:endParaRPr lang="en-US" sz="820" dirty="0"/>
          </a:p>
        </p:txBody>
      </p:sp>
      <p:sp>
        <p:nvSpPr>
          <p:cNvPr id="10" name="Text 8"/>
          <p:cNvSpPr/>
          <p:nvPr/>
        </p:nvSpPr>
        <p:spPr>
          <a:xfrm>
            <a:off x="233172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D90429"/>
                </a:solidFill>
              </a:rPr>
              <a:t>1+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24028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Failure Alerts</a:t>
            </a:r>
            <a:endParaRPr lang="en-US" sz="820" dirty="0"/>
          </a:p>
        </p:txBody>
      </p:sp>
      <p:sp>
        <p:nvSpPr>
          <p:cNvPr id="12" name="Text 10"/>
          <p:cNvSpPr/>
          <p:nvPr/>
        </p:nvSpPr>
        <p:spPr>
          <a:xfrm>
            <a:off x="384048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D4AF37"/>
                </a:solidFill>
              </a:rPr>
              <a:t>on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374904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Provider Telemetry</a:t>
            </a:r>
            <a:endParaRPr lang="en-US" sz="820" dirty="0"/>
          </a:p>
        </p:txBody>
      </p:sp>
      <p:sp>
        <p:nvSpPr>
          <p:cNvPr id="14" name="Text 12"/>
          <p:cNvSpPr/>
          <p:nvPr/>
        </p:nvSpPr>
        <p:spPr>
          <a:xfrm>
            <a:off x="534924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F766E"/>
                </a:solidFill>
              </a:rPr>
              <a:t>on</a:t>
            </a:r>
            <a:endParaRPr lang="en-US" sz="2500" dirty="0"/>
          </a:p>
        </p:txBody>
      </p:sp>
      <p:sp>
        <p:nvSpPr>
          <p:cNvPr id="15" name="Text 13"/>
          <p:cNvSpPr/>
          <p:nvPr/>
        </p:nvSpPr>
        <p:spPr>
          <a:xfrm>
            <a:off x="525780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Dashboard</a:t>
            </a:r>
            <a:endParaRPr lang="en-US" sz="820" dirty="0"/>
          </a:p>
        </p:txBody>
      </p:sp>
      <p:sp>
        <p:nvSpPr>
          <p:cNvPr id="16" name="Shape 14"/>
          <p:cNvSpPr/>
          <p:nvPr/>
        </p:nvSpPr>
        <p:spPr>
          <a:xfrm>
            <a:off x="658368" y="2743200"/>
            <a:ext cx="2377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8368" y="2743200"/>
            <a:ext cx="64008" cy="841248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2871216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Metrics JSONL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822960" y="3182112"/>
            <a:ext cx="208483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latency_ms, cost_estimate, total_tokens, status, alerts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3337560" y="2743200"/>
            <a:ext cx="2377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337560" y="2743200"/>
            <a:ext cx="64008" cy="84124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02152" y="2871216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Provider Usage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502152" y="3182112"/>
            <a:ext cx="208483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sample-provider record imported into provider-usage.jsonl</a:t>
            </a:r>
            <a:endParaRPr lang="en-US" sz="920" dirty="0"/>
          </a:p>
        </p:txBody>
      </p:sp>
      <p:sp>
        <p:nvSpPr>
          <p:cNvPr id="24" name="Shape 22"/>
          <p:cNvSpPr/>
          <p:nvPr/>
        </p:nvSpPr>
        <p:spPr>
          <a:xfrm>
            <a:off x="6016752" y="2743200"/>
            <a:ext cx="2377440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016752" y="2743200"/>
            <a:ext cx="64008" cy="84124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181344" y="2871216"/>
            <a:ext cx="20848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Central Dashboard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181344" y="3182112"/>
            <a:ext cx="2084832" cy="31089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Aggregates metrics, fallback, tools, provider usage, projects</a:t>
            </a:r>
            <a:endParaRPr lang="en-US" sz="9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Level 5 Mechanisms Demonstrated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package includes local, verifiable implementations for the main Level 5 controls.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02920" y="1143000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02920" y="1143000"/>
            <a:ext cx="64008" cy="749808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7512" y="1271016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Drift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67512" y="1581912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Golden run comparison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2651760" y="1143000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651760" y="1143000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816352" y="1271016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Fallback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816352" y="1581912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Primary fail -&gt; fallback route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4800600" y="1143000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00600" y="1143000"/>
            <a:ext cx="64008" cy="749808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965192" y="1271016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Tool Registry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965192" y="1581912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Owner, risk, idempotency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6949440" y="1143000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6949440" y="1143000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7114032" y="1271016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Rollback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114032" y="1581912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Transaction record + execute</a:t>
            </a:r>
            <a:endParaRPr lang="en-US" sz="920" dirty="0"/>
          </a:p>
        </p:txBody>
      </p:sp>
      <p:sp>
        <p:nvSpPr>
          <p:cNvPr id="24" name="Shape 22"/>
          <p:cNvSpPr/>
          <p:nvPr/>
        </p:nvSpPr>
        <p:spPr>
          <a:xfrm>
            <a:off x="502920" y="2441448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02920" y="2441448"/>
            <a:ext cx="64008" cy="749808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67512" y="2569464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KPI Feedback</a:t>
            </a:r>
            <a:endParaRPr lang="en-US" sz="1250" dirty="0"/>
          </a:p>
        </p:txBody>
      </p:sp>
      <p:sp>
        <p:nvSpPr>
          <p:cNvPr id="27" name="Text 25"/>
          <p:cNvSpPr/>
          <p:nvPr/>
        </p:nvSpPr>
        <p:spPr>
          <a:xfrm>
            <a:off x="667512" y="2880360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Business outcome report</a:t>
            </a:r>
            <a:endParaRPr lang="en-US" sz="920" dirty="0"/>
          </a:p>
        </p:txBody>
      </p:sp>
      <p:sp>
        <p:nvSpPr>
          <p:cNvPr id="28" name="Shape 26"/>
          <p:cNvSpPr/>
          <p:nvPr/>
        </p:nvSpPr>
        <p:spPr>
          <a:xfrm>
            <a:off x="2651760" y="2441448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651760" y="2441448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2816352" y="2569464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Signed Policy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2816352" y="2880360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Manifest + public verify</a:t>
            </a:r>
            <a:endParaRPr lang="en-US" sz="920" dirty="0"/>
          </a:p>
        </p:txBody>
      </p:sp>
      <p:sp>
        <p:nvSpPr>
          <p:cNvPr id="32" name="Shape 30"/>
          <p:cNvSpPr/>
          <p:nvPr/>
        </p:nvSpPr>
        <p:spPr>
          <a:xfrm>
            <a:off x="4800600" y="2441448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800600" y="2441448"/>
            <a:ext cx="64008" cy="749808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965192" y="2569464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Reuse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4965192" y="2880360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Shared harness registry</a:t>
            </a:r>
            <a:endParaRPr lang="en-US" sz="920" dirty="0"/>
          </a:p>
        </p:txBody>
      </p:sp>
      <p:sp>
        <p:nvSpPr>
          <p:cNvPr id="36" name="Shape 34"/>
          <p:cNvSpPr/>
          <p:nvPr/>
        </p:nvSpPr>
        <p:spPr>
          <a:xfrm>
            <a:off x="6949440" y="2441448"/>
            <a:ext cx="1874520" cy="749808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949440" y="2441448"/>
            <a:ext cx="64008" cy="74980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114032" y="2569464"/>
            <a:ext cx="1581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Dashboard</a:t>
            </a:r>
            <a:endParaRPr lang="en-US" sz="1250" dirty="0"/>
          </a:p>
        </p:txBody>
      </p:sp>
      <p:sp>
        <p:nvSpPr>
          <p:cNvPr id="39" name="Text 37"/>
          <p:cNvSpPr/>
          <p:nvPr/>
        </p:nvSpPr>
        <p:spPr>
          <a:xfrm>
            <a:off x="7114032" y="2880360"/>
            <a:ext cx="1581912" cy="21945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Central AgentOps HTML</a:t>
            </a:r>
            <a:endParaRPr lang="en-US" sz="920" dirty="0"/>
          </a:p>
        </p:txBody>
      </p:sp>
      <p:sp>
        <p:nvSpPr>
          <p:cNvPr id="40" name="Text 38"/>
          <p:cNvSpPr/>
          <p:nvPr/>
        </p:nvSpPr>
        <p:spPr>
          <a:xfrm>
            <a:off x="640080" y="4069080"/>
            <a:ext cx="7772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A0A0A"/>
                </a:solidFill>
              </a:rPr>
              <a:t>Positioning: Level 4 achieved; Level 5 demonstrated locally with clear production integration boundary.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09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 Map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strongest part of the submission is that each claim has a file path.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85800" y="1133856"/>
            <a:ext cx="109728" cy="10972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14400" y="109728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Injection blocked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2788920" y="1097280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01-security-attack.stderr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685800" y="1636776"/>
            <a:ext cx="109728" cy="10972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14400" y="160020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Audit valid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2788920" y="1600200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06b-audit-chain.stdout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685800" y="2139696"/>
            <a:ext cx="109728" cy="10972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4400" y="210312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13-step context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2788920" y="2103120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pipeline-context.yaml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685800" y="2642616"/>
            <a:ext cx="109728" cy="10972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14400" y="260604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Policy signed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788920" y="2606040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policy-manifest.sig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685800" y="3145536"/>
            <a:ext cx="109728" cy="10972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4400" y="310896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Provider usage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2788920" y="3108960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provider-usage.jsonl</a:t>
            </a:r>
            <a:endParaRPr lang="en-US" sz="950" dirty="0"/>
          </a:p>
        </p:txBody>
      </p:sp>
      <p:sp>
        <p:nvSpPr>
          <p:cNvPr id="23" name="Shape 21"/>
          <p:cNvSpPr/>
          <p:nvPr/>
        </p:nvSpPr>
        <p:spPr>
          <a:xfrm>
            <a:off x="685800" y="3648456"/>
            <a:ext cx="109728" cy="10972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914400" y="3611880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Harness reuse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2788920" y="3611880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404040"/>
                </a:solidFill>
              </a:rPr>
              <a:t>project-registry.json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5989320" y="3520440"/>
            <a:ext cx="23317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989320" y="3520440"/>
            <a:ext cx="64008" cy="65836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153912" y="3648456"/>
            <a:ext cx="20391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Run It Live</a:t>
            </a:r>
            <a:endParaRPr lang="en-US" sz="1250" dirty="0"/>
          </a:p>
        </p:txBody>
      </p:sp>
      <p:sp>
        <p:nvSpPr>
          <p:cNvPr id="29" name="Text 27"/>
          <p:cNvSpPr/>
          <p:nvPr/>
        </p:nvSpPr>
        <p:spPr>
          <a:xfrm>
            <a:off x="6153912" y="3959352"/>
            <a:ext cx="2039112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bash .specify/tests/run-casan4-harness-tests.sh</a:t>
            </a:r>
            <a:endParaRPr lang="en-US" sz="92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Central AgentOps Dashboard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static dashboard proves the aggregation shape for Level 5 operations.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94360" y="1078992"/>
            <a:ext cx="21488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1078992"/>
            <a:ext cx="64008" cy="932688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758952" y="1207008"/>
            <a:ext cx="1856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Aggregates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758952" y="1517904"/>
            <a:ext cx="1856232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H6 run metrics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Provider telemetry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Fallback route records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3017520" y="1078992"/>
            <a:ext cx="21488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17520" y="1078992"/>
            <a:ext cx="64008" cy="93268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82112" y="1207008"/>
            <a:ext cx="1856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Governance Signals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182112" y="1517904"/>
            <a:ext cx="1856232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Tool denials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Registered projects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Policy verification</a:t>
            </a:r>
            <a:endParaRPr lang="en-US" sz="920" dirty="0"/>
          </a:p>
        </p:txBody>
      </p:sp>
      <p:sp>
        <p:nvSpPr>
          <p:cNvPr id="16" name="Shape 14"/>
          <p:cNvSpPr/>
          <p:nvPr/>
        </p:nvSpPr>
        <p:spPr>
          <a:xfrm>
            <a:off x="5440680" y="1078992"/>
            <a:ext cx="2148840" cy="932688"/>
          </a:xfrm>
          <a:prstGeom prst="roundRect">
            <a:avLst>
              <a:gd name="adj" fmla="val 7843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440680" y="1078992"/>
            <a:ext cx="64008" cy="932688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605272" y="1207008"/>
            <a:ext cx="18562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Production Path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605272" y="1517904"/>
            <a:ext cx="1856232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Replace static HTML with hosted dashboard and live data ingestion</a:t>
            </a:r>
            <a:endParaRPr lang="en-US" sz="920" dirty="0"/>
          </a:p>
        </p:txBody>
      </p:sp>
      <p:sp>
        <p:nvSpPr>
          <p:cNvPr id="20" name="Shape 18"/>
          <p:cNvSpPr/>
          <p:nvPr/>
        </p:nvSpPr>
        <p:spPr>
          <a:xfrm>
            <a:off x="777240" y="2743200"/>
            <a:ext cx="7269480" cy="502920"/>
          </a:xfrm>
          <a:prstGeom prst="rect">
            <a:avLst/>
          </a:prstGeom>
          <a:solidFill>
            <a:srgbClr val="F5F5F5"/>
          </a:solidFill>
          <a:ln w="12700">
            <a:solidFill>
              <a:srgbClr val="D4D4D4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60120" y="2907792"/>
            <a:ext cx="2926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0A0A"/>
                </a:solidFill>
              </a:rPr>
              <a:t>central-agentops-dashboard.html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960120" y="3364992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404040"/>
                </a:solidFill>
              </a:rPr>
              <a:t>Cost | Latency | Failures | Fallback | Provider Tokens | Registered Projects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Text 4"/>
          <p:cNvSpPr/>
          <p:nvPr/>
        </p:nvSpPr>
        <p:spPr>
          <a:xfrm>
            <a:off x="475488" y="320040"/>
            <a:ext cx="71323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b="1" dirty="0">
                <a:solidFill>
                  <a:srgbClr val="0A0A0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Score and Claim Boundary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493776" y="749808"/>
            <a:ext cx="7680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40404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Strong enough for competition; honest enough for production review.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804672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070F3"/>
                </a:solidFill>
              </a:rPr>
              <a:t>88.7</a:t>
            </a:r>
            <a:endParaRPr lang="en-US" sz="2500" dirty="0"/>
          </a:p>
        </p:txBody>
      </p:sp>
      <p:sp>
        <p:nvSpPr>
          <p:cNvPr id="9" name="Text 7"/>
          <p:cNvSpPr/>
          <p:nvPr/>
        </p:nvSpPr>
        <p:spPr>
          <a:xfrm>
            <a:off x="713232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Level 4 Score</a:t>
            </a:r>
            <a:endParaRPr lang="en-US" sz="820" dirty="0"/>
          </a:p>
        </p:txBody>
      </p:sp>
      <p:sp>
        <p:nvSpPr>
          <p:cNvPr id="10" name="Text 8"/>
          <p:cNvSpPr/>
          <p:nvPr/>
        </p:nvSpPr>
        <p:spPr>
          <a:xfrm>
            <a:off x="233172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D4AF37"/>
                </a:solidFill>
              </a:rPr>
              <a:t>86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224028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Level 5 Demo</a:t>
            </a:r>
            <a:endParaRPr lang="en-US" sz="820" dirty="0"/>
          </a:p>
        </p:txBody>
      </p:sp>
      <p:sp>
        <p:nvSpPr>
          <p:cNvPr id="12" name="Text 10"/>
          <p:cNvSpPr/>
          <p:nvPr/>
        </p:nvSpPr>
        <p:spPr>
          <a:xfrm>
            <a:off x="3840480" y="1234440"/>
            <a:ext cx="1234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0F766E"/>
                </a:solidFill>
              </a:rPr>
              <a:t>PASS</a:t>
            </a:r>
            <a:endParaRPr lang="en-US" sz="2500" dirty="0"/>
          </a:p>
        </p:txBody>
      </p:sp>
      <p:sp>
        <p:nvSpPr>
          <p:cNvPr id="13" name="Text 11"/>
          <p:cNvSpPr/>
          <p:nvPr/>
        </p:nvSpPr>
        <p:spPr>
          <a:xfrm>
            <a:off x="3749040" y="1673352"/>
            <a:ext cx="1417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dirty="0">
                <a:solidFill>
                  <a:srgbClr val="404040"/>
                </a:solidFill>
              </a:rPr>
              <a:t>Tests</a:t>
            </a:r>
            <a:endParaRPr lang="en-US" sz="820" dirty="0"/>
          </a:p>
        </p:txBody>
      </p:sp>
      <p:sp>
        <p:nvSpPr>
          <p:cNvPr id="14" name="Shape 12"/>
          <p:cNvSpPr/>
          <p:nvPr/>
        </p:nvSpPr>
        <p:spPr>
          <a:xfrm>
            <a:off x="685800" y="2743200"/>
            <a:ext cx="2423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85800" y="2743200"/>
            <a:ext cx="64008" cy="868680"/>
          </a:xfrm>
          <a:prstGeom prst="rect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50392" y="2871216"/>
            <a:ext cx="2130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Claim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850392" y="3182112"/>
            <a:ext cx="2130552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Level 4 achieved.</a:t>
            </a:r>
            <a:endParaRPr lang="en-US" sz="920" dirty="0"/>
          </a:p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Level 5 demonstrated locally.</a:t>
            </a:r>
            <a:endParaRPr lang="en-US" sz="920" dirty="0"/>
          </a:p>
        </p:txBody>
      </p:sp>
      <p:sp>
        <p:nvSpPr>
          <p:cNvPr id="18" name="Shape 16"/>
          <p:cNvSpPr/>
          <p:nvPr/>
        </p:nvSpPr>
        <p:spPr>
          <a:xfrm>
            <a:off x="3337560" y="2743200"/>
            <a:ext cx="2423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3337560" y="2743200"/>
            <a:ext cx="64008" cy="868680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02152" y="2871216"/>
            <a:ext cx="2130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Boundary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3502152" y="3182112"/>
            <a:ext cx="2130552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Enterprise production requires IdP, WORM logs, live provider APIs, hosted dashboard.</a:t>
            </a:r>
            <a:endParaRPr lang="en-US" sz="920" dirty="0"/>
          </a:p>
        </p:txBody>
      </p:sp>
      <p:sp>
        <p:nvSpPr>
          <p:cNvPr id="22" name="Shape 20"/>
          <p:cNvSpPr/>
          <p:nvPr/>
        </p:nvSpPr>
        <p:spPr>
          <a:xfrm>
            <a:off x="5989320" y="2743200"/>
            <a:ext cx="242316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989320" y="2743200"/>
            <a:ext cx="64008" cy="868680"/>
          </a:xfrm>
          <a:prstGeom prst="rect">
            <a:avLst/>
          </a:prstGeom>
          <a:solidFill>
            <a:srgbClr val="0070F3"/>
          </a:solidFill>
          <a:ln w="12700">
            <a:solidFill>
              <a:srgbClr val="0070F3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153912" y="2871216"/>
            <a:ext cx="21305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Why It Matters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153912" y="3182112"/>
            <a:ext cx="2130552" cy="338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Harness is executable, auditable, measurable, and testable.</a:t>
            </a:r>
            <a:endParaRPr lang="en-US" sz="9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14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3"/>
          <p:cNvSpPr/>
          <p:nvPr/>
        </p:nvSpPr>
        <p:spPr>
          <a:xfrm>
            <a:off x="475488" y="4736592"/>
            <a:ext cx="438912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737373"/>
                </a:solidFill>
              </a:rPr>
              <a:t>HarnessAthon | CASAN Evidence Package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41414"/>
          </a:solidFill>
          <a:ln w="12700">
            <a:solidFill>
              <a:srgbClr val="14141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549640" y="4690872"/>
            <a:ext cx="310896" cy="310896"/>
          </a:xfrm>
          <a:prstGeom prst="ellipse">
            <a:avLst/>
          </a:prstGeom>
          <a:solidFill>
            <a:srgbClr val="0A0A0A"/>
          </a:solidFill>
          <a:ln w="12700">
            <a:solidFill>
              <a:srgbClr val="0A0A0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49640" y="4736592"/>
            <a:ext cx="3108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7"/>
          <p:cNvSpPr/>
          <p:nvPr/>
        </p:nvSpPr>
        <p:spPr>
          <a:xfrm>
            <a:off x="685800" y="914400"/>
            <a:ext cx="5303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Ready for Review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>
            <a:off x="713232" y="1719072"/>
            <a:ext cx="603504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5E5E5"/>
                </a:solidFill>
              </a:rPr>
              <a:t>The control layer is now executable. The evidence is reproducible. The boundary is explicit.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822960" y="2971800"/>
            <a:ext cx="21031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22960" y="2971800"/>
            <a:ext cx="64008" cy="65836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87552" y="3099816"/>
            <a:ext cx="1810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Verify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987552" y="3410712"/>
            <a:ext cx="1810512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Run harness tests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3246120" y="2971800"/>
            <a:ext cx="21031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3246120" y="2971800"/>
            <a:ext cx="64008" cy="65836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410712" y="3099816"/>
            <a:ext cx="1810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Inspect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3410712" y="3410712"/>
            <a:ext cx="1810512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Open evidence map</a:t>
            </a:r>
            <a:endParaRPr lang="en-US" sz="920" dirty="0"/>
          </a:p>
        </p:txBody>
      </p:sp>
      <p:sp>
        <p:nvSpPr>
          <p:cNvPr id="19" name="Shape 17"/>
          <p:cNvSpPr/>
          <p:nvPr/>
        </p:nvSpPr>
        <p:spPr>
          <a:xfrm>
            <a:off x="5669280" y="2971800"/>
            <a:ext cx="210312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4D4D4">
                <a:alpha val="90000"/>
              </a:srgb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669280" y="2971800"/>
            <a:ext cx="64008" cy="658368"/>
          </a:xfrm>
          <a:prstGeom prst="rect">
            <a:avLst/>
          </a:prstGeom>
          <a:solidFill>
            <a:srgbClr val="D4AF37"/>
          </a:solidFill>
          <a:ln w="12700">
            <a:solidFill>
              <a:srgbClr val="D4AF3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33872" y="3099816"/>
            <a:ext cx="18105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0A0A0A"/>
                </a:solidFill>
              </a:rPr>
              <a:t>Challenge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5833872" y="3410712"/>
            <a:ext cx="1810512" cy="1280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920" dirty="0">
                <a:solidFill>
                  <a:srgbClr val="404040"/>
                </a:solidFill>
              </a:rPr>
              <a:t>Use Q&amp;A file</a:t>
            </a:r>
            <a:endParaRPr lang="en-US" sz="920" dirty="0"/>
          </a:p>
        </p:txBody>
      </p:sp>
      <p:sp>
        <p:nvSpPr>
          <p:cNvPr id="23" name="Text 21"/>
          <p:cNvSpPr/>
          <p:nvPr/>
        </p:nvSpPr>
        <p:spPr>
          <a:xfrm>
            <a:off x="713232" y="4526280"/>
            <a:ext cx="1280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BDBDBD"/>
                </a:solidFill>
              </a:rPr>
              <a:t>Thank you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FPT Software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HarnessAthon CASAN Level 5 Demo</dc:title>
  <dc:subject>HarnessAthon CASAN Level 5 Demo</dc:subject>
  <dc:creator>FPT Software AI CoE</dc:creator>
  <cp:lastModifiedBy>FPT Software AI CoE</cp:lastModifiedBy>
  <cp:revision>1</cp:revision>
  <dcterms:created xsi:type="dcterms:W3CDTF">2026-06-28T13:02:10Z</dcterms:created>
  <dcterms:modified xsi:type="dcterms:W3CDTF">2026-06-28T13:02:10Z</dcterms:modified>
</cp:coreProperties>
</file>